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1"/>
  </p:notesMasterIdLst>
  <p:sldIdLst>
    <p:sldId id="256" r:id="rId2"/>
    <p:sldId id="257" r:id="rId3"/>
    <p:sldId id="260" r:id="rId4"/>
    <p:sldId id="258" r:id="rId5"/>
    <p:sldId id="259" r:id="rId6"/>
    <p:sldId id="261" r:id="rId7"/>
    <p:sldId id="262" r:id="rId8"/>
    <p:sldId id="264" r:id="rId9"/>
    <p:sldId id="265" r:id="rId10"/>
    <p:sldId id="268" r:id="rId11"/>
    <p:sldId id="266" r:id="rId12"/>
    <p:sldId id="1695"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1686" r:id="rId26"/>
    <p:sldId id="280" r:id="rId27"/>
    <p:sldId id="281" r:id="rId28"/>
    <p:sldId id="282" r:id="rId29"/>
    <p:sldId id="333"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573" r:id="rId44"/>
    <p:sldId id="373" r:id="rId45"/>
    <p:sldId id="297" r:id="rId46"/>
    <p:sldId id="298" r:id="rId47"/>
    <p:sldId id="299" r:id="rId48"/>
    <p:sldId id="1683" r:id="rId49"/>
    <p:sldId id="526" r:id="rId50"/>
    <p:sldId id="441" r:id="rId51"/>
    <p:sldId id="431" r:id="rId52"/>
    <p:sldId id="300" r:id="rId53"/>
    <p:sldId id="303" r:id="rId54"/>
    <p:sldId id="304" r:id="rId55"/>
    <p:sldId id="305" r:id="rId56"/>
    <p:sldId id="306" r:id="rId57"/>
    <p:sldId id="307" r:id="rId58"/>
    <p:sldId id="308" r:id="rId59"/>
    <p:sldId id="309" r:id="rId60"/>
    <p:sldId id="311" r:id="rId61"/>
    <p:sldId id="312" r:id="rId62"/>
    <p:sldId id="1689" r:id="rId63"/>
    <p:sldId id="313" r:id="rId64"/>
    <p:sldId id="314" r:id="rId65"/>
    <p:sldId id="315" r:id="rId66"/>
    <p:sldId id="316" r:id="rId67"/>
    <p:sldId id="317" r:id="rId68"/>
    <p:sldId id="318" r:id="rId69"/>
    <p:sldId id="319" r:id="rId70"/>
    <p:sldId id="320" r:id="rId71"/>
    <p:sldId id="321" r:id="rId72"/>
    <p:sldId id="322" r:id="rId73"/>
    <p:sldId id="323" r:id="rId74"/>
    <p:sldId id="575" r:id="rId75"/>
    <p:sldId id="1687" r:id="rId76"/>
    <p:sldId id="1696" r:id="rId77"/>
    <p:sldId id="1692" r:id="rId78"/>
    <p:sldId id="324" r:id="rId79"/>
    <p:sldId id="325" r:id="rId80"/>
    <p:sldId id="1684" r:id="rId81"/>
    <p:sldId id="326" r:id="rId82"/>
    <p:sldId id="327" r:id="rId83"/>
    <p:sldId id="328" r:id="rId84"/>
    <p:sldId id="329" r:id="rId85"/>
    <p:sldId id="330" r:id="rId86"/>
    <p:sldId id="331" r:id="rId87"/>
    <p:sldId id="1694" r:id="rId88"/>
    <p:sldId id="1690" r:id="rId89"/>
    <p:sldId id="332" r:id="rId90"/>
  </p:sldIdLst>
  <p:sldSz cx="9144000" cy="6858000" type="screen4x3"/>
  <p:notesSz cx="7315200" cy="9601200"/>
  <p:embeddedFontLst>
    <p:embeddedFont>
      <p:font typeface="Century Gothic" panose="020B0502020202020204" pitchFamily="34" charset="0"/>
      <p:regular r:id="rId92"/>
      <p:bold r:id="rId93"/>
      <p:italic r:id="rId94"/>
      <p:boldItalic r:id="rId95"/>
    </p:embeddedFont>
    <p:embeddedFont>
      <p:font typeface="Libre Franklin" pitchFamily="2" charset="0"/>
      <p:regular r:id="rId96"/>
      <p:bold r:id="rId97"/>
      <p:italic r:id="rId98"/>
      <p:boldItalic r:id="rId99"/>
    </p:embeddedFont>
    <p:embeddedFont>
      <p:font typeface="Libre Franklin Medium" pitchFamily="2" charset="0"/>
      <p:regular r:id="rId100"/>
      <p:bold r:id="rId101"/>
      <p:italic r:id="rId102"/>
      <p:boldItalic r:id="rId103"/>
    </p:embeddedFont>
    <p:embeddedFont>
      <p:font typeface="Quattrocento Sans" panose="020B0502050000020003" pitchFamily="34" charset="0"/>
      <p:regular r:id="rId104"/>
      <p:bold r:id="rId105"/>
      <p:italic r:id="rId106"/>
      <p:boldItalic r:id="rId107"/>
    </p:embeddedFont>
    <p:embeddedFont>
      <p:font typeface="Raleway" pitchFamily="2" charset="0"/>
      <p:regular r:id="rId108"/>
      <p:bold r:id="rId109"/>
      <p:italic r:id="rId110"/>
      <p:boldItalic r:id="rId111"/>
    </p:embeddedFont>
    <p:embeddedFont>
      <p:font typeface="Verdana" panose="020B0604030504040204"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1" roundtripDataSignature="AMtx7mhKuhKBbUNCCEzukagrT5hOs6lA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5033" autoAdjust="0"/>
  </p:normalViewPr>
  <p:slideViewPr>
    <p:cSldViewPr snapToGrid="0">
      <p:cViewPr varScale="1">
        <p:scale>
          <a:sx n="111" d="100"/>
          <a:sy n="111" d="100"/>
        </p:scale>
        <p:origin x="1212"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1.fntdata"/><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font" Target="fonts/font17.fntdata"/><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9.fntdata"/><Relationship Id="rId115"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121"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1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 MINH DUY" userId="edce383e-f428-4602-b4a5-4fd5df18f9cc" providerId="ADAL" clId="{27EE3B0D-771C-4224-8527-2179E4F4A026}"/>
    <pc:docChg chg="modSld">
      <pc:chgData name="DO MINH DUY" userId="edce383e-f428-4602-b4a5-4fd5df18f9cc" providerId="ADAL" clId="{27EE3B0D-771C-4224-8527-2179E4F4A026}" dt="2024-03-16T18:16:15.570" v="1" actId="1036"/>
      <pc:docMkLst>
        <pc:docMk/>
      </pc:docMkLst>
      <pc:sldChg chg="modSp mod">
        <pc:chgData name="DO MINH DUY" userId="edce383e-f428-4602-b4a5-4fd5df18f9cc" providerId="ADAL" clId="{27EE3B0D-771C-4224-8527-2179E4F4A026}" dt="2024-03-16T18:14:05.247" v="0" actId="1036"/>
        <pc:sldMkLst>
          <pc:docMk/>
          <pc:sldMk cId="0" sldId="289"/>
        </pc:sldMkLst>
        <pc:picChg chg="mod">
          <ac:chgData name="DO MINH DUY" userId="edce383e-f428-4602-b4a5-4fd5df18f9cc" providerId="ADAL" clId="{27EE3B0D-771C-4224-8527-2179E4F4A026}" dt="2024-03-16T18:14:05.247" v="0" actId="1036"/>
          <ac:picMkLst>
            <pc:docMk/>
            <pc:sldMk cId="0" sldId="289"/>
            <ac:picMk id="567" creationId="{00000000-0000-0000-0000-000000000000}"/>
          </ac:picMkLst>
        </pc:picChg>
      </pc:sldChg>
      <pc:sldChg chg="modSp mod">
        <pc:chgData name="DO MINH DUY" userId="edce383e-f428-4602-b4a5-4fd5df18f9cc" providerId="ADAL" clId="{27EE3B0D-771C-4224-8527-2179E4F4A026}" dt="2024-03-16T18:16:15.570" v="1" actId="1036"/>
        <pc:sldMkLst>
          <pc:docMk/>
          <pc:sldMk cId="0" sldId="291"/>
        </pc:sldMkLst>
        <pc:picChg chg="mod">
          <ac:chgData name="DO MINH DUY" userId="edce383e-f428-4602-b4a5-4fd5df18f9cc" providerId="ADAL" clId="{27EE3B0D-771C-4224-8527-2179E4F4A026}" dt="2024-03-16T18:16:15.570" v="1" actId="1036"/>
          <ac:picMkLst>
            <pc:docMk/>
            <pc:sldMk cId="0" sldId="291"/>
            <ac:picMk id="590" creationId="{00000000-0000-0000-0000-000000000000}"/>
          </ac:picMkLst>
        </pc:picChg>
      </pc:sldChg>
    </pc:docChg>
  </pc:docChgLst>
  <pc:docChgLst>
    <pc:chgData name="DO MINH DUY" userId="edce383e-f428-4602-b4a5-4fd5df18f9cc" providerId="ADAL" clId="{556DC940-FCE4-4AEB-B4BA-652B56CA6EE2}"/>
    <pc:docChg chg="custSel addSld modSld">
      <pc:chgData name="DO MINH DUY" userId="edce383e-f428-4602-b4a5-4fd5df18f9cc" providerId="ADAL" clId="{556DC940-FCE4-4AEB-B4BA-652B56CA6EE2}" dt="2024-03-01T13:14:42.487" v="2" actId="478"/>
      <pc:docMkLst>
        <pc:docMk/>
      </pc:docMkLst>
      <pc:sldChg chg="delSp new mod">
        <pc:chgData name="DO MINH DUY" userId="edce383e-f428-4602-b4a5-4fd5df18f9cc" providerId="ADAL" clId="{556DC940-FCE4-4AEB-B4BA-652B56CA6EE2}" dt="2024-03-01T13:14:42.487" v="2" actId="478"/>
        <pc:sldMkLst>
          <pc:docMk/>
          <pc:sldMk cId="4262982315" sldId="1696"/>
        </pc:sldMkLst>
        <pc:spChg chg="del">
          <ac:chgData name="DO MINH DUY" userId="edce383e-f428-4602-b4a5-4fd5df18f9cc" providerId="ADAL" clId="{556DC940-FCE4-4AEB-B4BA-652B56CA6EE2}" dt="2024-03-01T13:14:40.921" v="1" actId="478"/>
          <ac:spMkLst>
            <pc:docMk/>
            <pc:sldMk cId="4262982315" sldId="1696"/>
            <ac:spMk id="2" creationId="{00593A02-9CC0-9003-38C5-131F4E774D17}"/>
          </ac:spMkLst>
        </pc:spChg>
        <pc:spChg chg="del">
          <ac:chgData name="DO MINH DUY" userId="edce383e-f428-4602-b4a5-4fd5df18f9cc" providerId="ADAL" clId="{556DC940-FCE4-4AEB-B4BA-652B56CA6EE2}" dt="2024-03-01T13:14:42.487" v="2" actId="478"/>
          <ac:spMkLst>
            <pc:docMk/>
            <pc:sldMk cId="4262982315" sldId="1696"/>
            <ac:spMk id="3" creationId="{92AD047A-FDA3-6239-B03B-E4D287CB194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3375" y="0"/>
            <a:ext cx="3170238" cy="47942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0188"/>
            <a:ext cx="3170238" cy="47942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b="1" dirty="0"/>
              <a:t>Welcome and thank-you to all early students. Let’s wait for your friends until 8.15. </a:t>
            </a:r>
            <a:endParaRPr b="1" dirty="0"/>
          </a:p>
        </p:txBody>
      </p:sp>
      <p:sp>
        <p:nvSpPr>
          <p:cNvPr id="224" name="Google Shape;224;p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1</a:t>
            </a:fld>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4" name="Google Shape;354;p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584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34" name="Google Shape;334;p1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40" name="Google Shape;340;p1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2" name="Google Shape;362;p1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0" name="Google Shape;370;p1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71" name="Google Shape;371;p1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15</a:t>
            </a:fld>
            <a:endParaRPr sz="13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78" name="Google Shape;378;p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89" name="Google Shape;389;p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13" name="Google Shape;413;p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1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21" name="Google Shape;421;p1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27" name="Google Shape;427;p2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32" name="Google Shape;232;p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34" name="Google Shape;434;p2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42" name="Google Shape;442;p2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49" name="Google Shape;449;p2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58" name="Google Shape;458;p2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teacher’s question lacks precision.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25</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0722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68" name="Google Shape;468;p2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9" name="Google Shape;479;p2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80" name="Google Shape;480;p2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8" name="Google Shape;488;p2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89" name="Google Shape;489;p2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r>
              <a:rPr lang="en-US" dirty="0"/>
              <a:t>https://soha.vn/tu-nao-trong-tieng-viet-bo-dau-sac-ma-van-giu-nguyen-nghia-bo-me-bat-ngo-truoc-cau-tra-loi-cua-con-20170728101159175.htm</a:t>
            </a:r>
            <a:endParaRPr dirty="0"/>
          </a:p>
        </p:txBody>
      </p:sp>
      <p:sp>
        <p:nvSpPr>
          <p:cNvPr id="458" name="Google Shape;458;p2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244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99" name="Google Shape;499;p2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0" name="Google Shape;290;p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291" name="Google Shape;291;p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7" name="Google Shape;507;p2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08" name="Google Shape;508;p2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0: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27" name="Google Shape;527;p3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3a30ecf260_0_17: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35" name="Google Shape;535;g13a30ecf260_0_17: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45" name="Google Shape;545;p3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55" name="Google Shape;555;p3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4" name="Google Shape;564;p3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65" name="Google Shape;565;p3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75" name="Google Shape;575;p3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87" name="Google Shape;587;p3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97" name="Google Shape;597;p3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2" name="Google Shape;602;p3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228600" lvl="0" indent="-228600" algn="l" rtl="0">
              <a:spcBef>
                <a:spcPts val="0"/>
              </a:spcBef>
              <a:spcAft>
                <a:spcPts val="0"/>
              </a:spcAft>
              <a:buClr>
                <a:schemeClr val="dk1"/>
              </a:buClr>
              <a:buSzPts val="1200"/>
              <a:buFont typeface="Arial"/>
              <a:buAutoNum type="arabicPeriod"/>
            </a:pPr>
            <a:endParaRPr dirty="0"/>
          </a:p>
        </p:txBody>
      </p:sp>
      <p:sp>
        <p:nvSpPr>
          <p:cNvPr id="603" name="Google Shape;603;p3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6" name="Google Shape;276;p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277" name="Google Shape;277;p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3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1" name="Google Shape;611;p3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612" name="Google Shape;612;p3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4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8" name="Google Shape;618;p40: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r>
              <a:rPr lang="en-US" dirty="0"/>
              <a:t>https://www.youtube.com/watch?v=A8aMJw6fY3w</a:t>
            </a:r>
          </a:p>
          <a:p>
            <a:r>
              <a:rPr lang="en-US" dirty="0"/>
              <a:t>https://mindyourdecisions.com/blog/2018/02/08/the-real-answer-to-the-viral-chinese-math-problem-how-old-is-the-captain-stumping-the-internet/</a:t>
            </a:r>
          </a:p>
          <a:p>
            <a:pPr marL="0" lvl="0" indent="0" algn="l" rtl="0">
              <a:spcBef>
                <a:spcPts val="0"/>
              </a:spcBef>
              <a:spcAft>
                <a:spcPts val="0"/>
              </a:spcAft>
              <a:buNone/>
            </a:pPr>
            <a:endParaRPr dirty="0"/>
          </a:p>
        </p:txBody>
      </p:sp>
      <p:sp>
        <p:nvSpPr>
          <p:cNvPr id="619" name="Google Shape;619;p40: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SzPts val="3200"/>
              <a:buNone/>
            </a:pPr>
            <a:r>
              <a:rPr lang="vi-VN" dirty="0"/>
              <a:t>Lâm </a:t>
            </a:r>
            <a:r>
              <a:rPr lang="vi-VN" dirty="0" err="1"/>
              <a:t>Nhật</a:t>
            </a:r>
            <a:r>
              <a:rPr lang="vi-VN" dirty="0"/>
              <a:t> Nam – BTCEIU21098</a:t>
            </a:r>
          </a:p>
          <a:p>
            <a:pPr marL="0" lvl="0" indent="0" algn="l" rtl="0">
              <a:spcBef>
                <a:spcPts val="0"/>
              </a:spcBef>
              <a:spcAft>
                <a:spcPts val="0"/>
              </a:spcAft>
              <a:buSzPts val="3200"/>
              <a:buNone/>
            </a:pPr>
            <a:r>
              <a:rPr lang="vi-VN" b="0" i="0" dirty="0">
                <a:solidFill>
                  <a:srgbClr val="E4E6EB"/>
                </a:solidFill>
                <a:latin typeface="Quattrocento Sans"/>
                <a:ea typeface="Quattrocento Sans"/>
                <a:cs typeface="Quattrocento Sans"/>
                <a:sym typeface="Quattrocento Sans"/>
              </a:rPr>
              <a:t>Trương </a:t>
            </a:r>
            <a:r>
              <a:rPr lang="vi-VN" b="0" i="0" dirty="0" err="1">
                <a:solidFill>
                  <a:srgbClr val="E4E6EB"/>
                </a:solidFill>
                <a:latin typeface="Quattrocento Sans"/>
                <a:ea typeface="Quattrocento Sans"/>
                <a:cs typeface="Quattrocento Sans"/>
                <a:sym typeface="Quattrocento Sans"/>
              </a:rPr>
              <a:t>Nguyễn</a:t>
            </a:r>
            <a:r>
              <a:rPr lang="vi-VN" b="0" i="0" dirty="0">
                <a:solidFill>
                  <a:srgbClr val="E4E6EB"/>
                </a:solidFill>
                <a:latin typeface="Quattrocento Sans"/>
                <a:ea typeface="Quattrocento Sans"/>
                <a:cs typeface="Quattrocento Sans"/>
                <a:sym typeface="Quattrocento Sans"/>
              </a:rPr>
              <a:t> </a:t>
            </a:r>
            <a:r>
              <a:rPr lang="vi-VN" b="0" i="0" dirty="0" err="1">
                <a:solidFill>
                  <a:srgbClr val="E4E6EB"/>
                </a:solidFill>
                <a:latin typeface="Quattrocento Sans"/>
                <a:ea typeface="Quattrocento Sans"/>
                <a:cs typeface="Quattrocento Sans"/>
                <a:sym typeface="Quattrocento Sans"/>
              </a:rPr>
              <a:t>Vũ</a:t>
            </a:r>
            <a:r>
              <a:rPr lang="vi-VN" b="0" i="0" dirty="0">
                <a:solidFill>
                  <a:srgbClr val="E4E6EB"/>
                </a:solidFill>
                <a:latin typeface="Quattrocento Sans"/>
                <a:ea typeface="Quattrocento Sans"/>
                <a:cs typeface="Quattrocento Sans"/>
                <a:sym typeface="Quattrocento Sans"/>
              </a:rPr>
              <a:t> Hoài_BTBTUN21023</a:t>
            </a:r>
          </a:p>
          <a:p>
            <a:pPr marL="0" lvl="0" indent="0" algn="l" rtl="0">
              <a:spcBef>
                <a:spcPts val="0"/>
              </a:spcBef>
              <a:spcAft>
                <a:spcPts val="0"/>
              </a:spcAft>
              <a:buSzPts val="3200"/>
              <a:buNone/>
            </a:pPr>
            <a:r>
              <a:rPr lang="vi-VN" b="0" i="0" dirty="0" err="1">
                <a:solidFill>
                  <a:srgbClr val="E4E6EB"/>
                </a:solidFill>
                <a:latin typeface="Quattrocento Sans"/>
                <a:ea typeface="Quattrocento Sans"/>
                <a:cs typeface="Quattrocento Sans"/>
                <a:sym typeface="Quattrocento Sans"/>
              </a:rPr>
              <a:t>Nguyễn</a:t>
            </a:r>
            <a:r>
              <a:rPr lang="vi-VN" b="0" i="0" dirty="0">
                <a:solidFill>
                  <a:srgbClr val="E4E6EB"/>
                </a:solidFill>
                <a:latin typeface="Quattrocento Sans"/>
                <a:ea typeface="Quattrocento Sans"/>
                <a:cs typeface="Quattrocento Sans"/>
                <a:sym typeface="Quattrocento Sans"/>
              </a:rPr>
              <a:t> </a:t>
            </a:r>
            <a:r>
              <a:rPr lang="vi-VN" b="0" i="0" dirty="0" err="1">
                <a:solidFill>
                  <a:srgbClr val="E4E6EB"/>
                </a:solidFill>
                <a:latin typeface="Quattrocento Sans"/>
                <a:ea typeface="Quattrocento Sans"/>
                <a:cs typeface="Quattrocento Sans"/>
                <a:sym typeface="Quattrocento Sans"/>
              </a:rPr>
              <a:t>Thị</a:t>
            </a:r>
            <a:r>
              <a:rPr lang="vi-VN" b="0" i="0" dirty="0">
                <a:solidFill>
                  <a:srgbClr val="E4E6EB"/>
                </a:solidFill>
                <a:latin typeface="Quattrocento Sans"/>
                <a:ea typeface="Quattrocento Sans"/>
                <a:cs typeface="Quattrocento Sans"/>
                <a:sym typeface="Quattrocento Sans"/>
              </a:rPr>
              <a:t> Kim Anh - IELSIU21257 </a:t>
            </a:r>
          </a:p>
          <a:p>
            <a:pPr marL="0" lvl="0" indent="0" algn="l" rtl="0">
              <a:spcBef>
                <a:spcPts val="0"/>
              </a:spcBef>
              <a:spcAft>
                <a:spcPts val="0"/>
              </a:spcAft>
              <a:buSzPts val="3200"/>
              <a:buNone/>
            </a:pPr>
            <a:r>
              <a:rPr lang="vi-VN" b="0" i="0" dirty="0" err="1">
                <a:solidFill>
                  <a:srgbClr val="E4E6EB"/>
                </a:solidFill>
                <a:latin typeface="Quattrocento Sans"/>
                <a:ea typeface="Quattrocento Sans"/>
                <a:cs typeface="Quattrocento Sans"/>
                <a:sym typeface="Quattrocento Sans"/>
              </a:rPr>
              <a:t>Nguyễn</a:t>
            </a:r>
            <a:r>
              <a:rPr lang="vi-VN" b="0" i="0" dirty="0">
                <a:solidFill>
                  <a:srgbClr val="E4E6EB"/>
                </a:solidFill>
                <a:latin typeface="Quattrocento Sans"/>
                <a:ea typeface="Quattrocento Sans"/>
                <a:cs typeface="Quattrocento Sans"/>
                <a:sym typeface="Quattrocento Sans"/>
              </a:rPr>
              <a:t> </a:t>
            </a:r>
            <a:r>
              <a:rPr lang="vi-VN" b="0" i="0" dirty="0" err="1">
                <a:solidFill>
                  <a:srgbClr val="E4E6EB"/>
                </a:solidFill>
                <a:latin typeface="Quattrocento Sans"/>
                <a:ea typeface="Quattrocento Sans"/>
                <a:cs typeface="Quattrocento Sans"/>
                <a:sym typeface="Quattrocento Sans"/>
              </a:rPr>
              <a:t>Ngọc</a:t>
            </a:r>
            <a:r>
              <a:rPr lang="vi-VN" b="0" i="0" dirty="0">
                <a:solidFill>
                  <a:srgbClr val="E4E6EB"/>
                </a:solidFill>
                <a:latin typeface="Quattrocento Sans"/>
                <a:ea typeface="Quattrocento Sans"/>
                <a:cs typeface="Quattrocento Sans"/>
                <a:sym typeface="Quattrocento Sans"/>
              </a:rPr>
              <a:t> Phương </a:t>
            </a:r>
            <a:r>
              <a:rPr lang="vi-VN" b="0" i="0" dirty="0" err="1">
                <a:solidFill>
                  <a:srgbClr val="E4E6EB"/>
                </a:solidFill>
                <a:latin typeface="Quattrocento Sans"/>
                <a:ea typeface="Quattrocento Sans"/>
                <a:cs typeface="Quattrocento Sans"/>
                <a:sym typeface="Quattrocento Sans"/>
              </a:rPr>
              <a:t>Quỳnh</a:t>
            </a:r>
            <a:r>
              <a:rPr lang="vi-VN" b="0" i="0" dirty="0">
                <a:solidFill>
                  <a:srgbClr val="E4E6EB"/>
                </a:solidFill>
                <a:latin typeface="Quattrocento Sans"/>
                <a:ea typeface="Quattrocento Sans"/>
                <a:cs typeface="Quattrocento Sans"/>
                <a:sym typeface="Quattrocento Sans"/>
              </a:rPr>
              <a:t> - IELSIU21229 </a:t>
            </a:r>
          </a:p>
          <a:p>
            <a:pPr marL="0" lvl="0" indent="0" algn="l" rtl="0">
              <a:spcBef>
                <a:spcPts val="0"/>
              </a:spcBef>
              <a:spcAft>
                <a:spcPts val="0"/>
              </a:spcAft>
              <a:buSzPts val="3200"/>
              <a:buNone/>
            </a:pPr>
            <a:r>
              <a:rPr lang="vi-VN" b="0" i="0" dirty="0">
                <a:solidFill>
                  <a:srgbClr val="E4E6EB"/>
                </a:solidFill>
                <a:latin typeface="Quattrocento Sans"/>
                <a:ea typeface="Quattrocento Sans"/>
                <a:cs typeface="Quattrocento Sans"/>
                <a:sym typeface="Quattrocento Sans"/>
              </a:rPr>
              <a:t>Phan </a:t>
            </a:r>
            <a:r>
              <a:rPr lang="vi-VN" b="0" i="0" dirty="0" err="1">
                <a:solidFill>
                  <a:srgbClr val="E4E6EB"/>
                </a:solidFill>
                <a:latin typeface="Quattrocento Sans"/>
                <a:ea typeface="Quattrocento Sans"/>
                <a:cs typeface="Quattrocento Sans"/>
                <a:sym typeface="Quattrocento Sans"/>
              </a:rPr>
              <a:t>Thành</a:t>
            </a:r>
            <a:r>
              <a:rPr lang="vi-VN" b="0" i="0" dirty="0">
                <a:solidFill>
                  <a:srgbClr val="E4E6EB"/>
                </a:solidFill>
                <a:latin typeface="Quattrocento Sans"/>
                <a:ea typeface="Quattrocento Sans"/>
                <a:cs typeface="Quattrocento Sans"/>
                <a:sym typeface="Quattrocento Sans"/>
              </a:rPr>
              <a:t> </a:t>
            </a:r>
            <a:r>
              <a:rPr lang="vi-VN" b="0" i="0" dirty="0" err="1">
                <a:solidFill>
                  <a:srgbClr val="E4E6EB"/>
                </a:solidFill>
                <a:latin typeface="Quattrocento Sans"/>
                <a:ea typeface="Quattrocento Sans"/>
                <a:cs typeface="Quattrocento Sans"/>
                <a:sym typeface="Quattrocento Sans"/>
              </a:rPr>
              <a:t>Đạt</a:t>
            </a:r>
            <a:r>
              <a:rPr lang="vi-VN" b="0" i="0" dirty="0">
                <a:solidFill>
                  <a:srgbClr val="E4E6EB"/>
                </a:solidFill>
                <a:latin typeface="Quattrocento Sans"/>
                <a:ea typeface="Quattrocento Sans"/>
                <a:cs typeface="Quattrocento Sans"/>
                <a:sym typeface="Quattrocento Sans"/>
              </a:rPr>
              <a:t> - IELSIU21271</a:t>
            </a:r>
          </a:p>
          <a:p>
            <a:pPr marL="0" lvl="0" indent="0" algn="l" rtl="0">
              <a:spcBef>
                <a:spcPts val="0"/>
              </a:spcBef>
              <a:spcAft>
                <a:spcPts val="0"/>
              </a:spcAft>
              <a:buSzPts val="3200"/>
              <a:buNone/>
            </a:pPr>
            <a:r>
              <a:rPr lang="vi-VN" b="0" i="0" dirty="0" err="1">
                <a:solidFill>
                  <a:srgbClr val="E4E6EB"/>
                </a:solidFill>
                <a:latin typeface="Quattrocento Sans"/>
                <a:ea typeface="Quattrocento Sans"/>
                <a:cs typeface="Quattrocento Sans"/>
                <a:sym typeface="Quattrocento Sans"/>
              </a:rPr>
              <a:t>Lữ</a:t>
            </a:r>
            <a:r>
              <a:rPr lang="vi-VN" b="0" i="0" dirty="0">
                <a:solidFill>
                  <a:srgbClr val="E4E6EB"/>
                </a:solidFill>
                <a:latin typeface="Quattrocento Sans"/>
                <a:ea typeface="Quattrocento Sans"/>
                <a:cs typeface="Quattrocento Sans"/>
                <a:sym typeface="Quattrocento Sans"/>
              </a:rPr>
              <a:t> Anh Kiệt-BTBTUN21024</a:t>
            </a:r>
            <a:endParaRPr lang="vi-VN" dirty="0">
              <a:solidFill>
                <a:srgbClr val="E4E6EB"/>
              </a:solidFill>
              <a:latin typeface="Quattrocento Sans"/>
              <a:ea typeface="Quattrocento Sans"/>
              <a:cs typeface="Quattrocento Sans"/>
              <a:sym typeface="Quattrocento Sans"/>
            </a:endParaRPr>
          </a:p>
          <a:p>
            <a:pPr marL="0" lvl="0" indent="0" algn="l" rtl="0">
              <a:spcBef>
                <a:spcPts val="0"/>
              </a:spcBef>
              <a:spcAft>
                <a:spcPts val="0"/>
              </a:spcAft>
              <a:buSzPts val="3200"/>
              <a:buNone/>
            </a:pPr>
            <a:r>
              <a:rPr lang="vi-VN" dirty="0" err="1"/>
              <a:t>Phạm</a:t>
            </a:r>
            <a:r>
              <a:rPr lang="vi-VN" dirty="0"/>
              <a:t> </a:t>
            </a:r>
            <a:r>
              <a:rPr lang="vi-VN" dirty="0" err="1"/>
              <a:t>Nguyễn</a:t>
            </a:r>
            <a:r>
              <a:rPr lang="vi-VN" dirty="0"/>
              <a:t> </a:t>
            </a:r>
            <a:r>
              <a:rPr lang="vi-VN" dirty="0" err="1"/>
              <a:t>Yến</a:t>
            </a:r>
            <a:r>
              <a:rPr lang="vi-VN" dirty="0"/>
              <a:t> Nhi – IELSIU21341</a:t>
            </a:r>
            <a:endParaRPr dirty="0"/>
          </a:p>
        </p:txBody>
      </p:sp>
      <p:sp>
        <p:nvSpPr>
          <p:cNvPr id="188" name="Google Shape;188;p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4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5" name="Google Shape;635;p4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636" name="Google Shape;636;p42: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2" name="Google Shape;642;p4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logical consistency/logic, clarity  </a:t>
            </a:r>
            <a:endParaRPr/>
          </a:p>
        </p:txBody>
      </p:sp>
      <p:sp>
        <p:nvSpPr>
          <p:cNvPr id="643" name="Google Shape;643;p4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4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1" name="Google Shape;651;p4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Fairness </a:t>
            </a:r>
            <a:endParaRPr/>
          </a:p>
        </p:txBody>
      </p:sp>
      <p:sp>
        <p:nvSpPr>
          <p:cNvPr id="652" name="Google Shape;652;p4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C2EDCF-17A8-4708-9293-8E743D6C4BC8}" type="slidenum">
              <a:rPr lang="en-US" smtClean="0"/>
              <a:t>50</a:t>
            </a:fld>
            <a:endParaRPr lang="en-US"/>
          </a:p>
        </p:txBody>
      </p:sp>
    </p:spTree>
    <p:extLst>
      <p:ext uri="{BB962C8B-B14F-4D97-AF65-F5344CB8AC3E}">
        <p14:creationId xmlns:p14="http://schemas.microsoft.com/office/powerpoint/2010/main" val="1562701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D6EC32-2A7A-4817-87CD-DC0940BBB628}" type="slidenum">
              <a:rPr lang="en-US" smtClean="0"/>
              <a:t>51</a:t>
            </a:fld>
            <a:endParaRPr lang="en-US"/>
          </a:p>
        </p:txBody>
      </p:sp>
    </p:spTree>
    <p:extLst>
      <p:ext uri="{BB962C8B-B14F-4D97-AF65-F5344CB8AC3E}">
        <p14:creationId xmlns:p14="http://schemas.microsoft.com/office/powerpoint/2010/main" val="1006797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4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8" name="Google Shape;658;p4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Logic </a:t>
            </a:r>
            <a:endParaRPr/>
          </a:p>
        </p:txBody>
      </p:sp>
      <p:sp>
        <p:nvSpPr>
          <p:cNvPr id="659" name="Google Shape;659;p4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4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96" name="Google Shape;696;p4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85" name="Google Shape;285;p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4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702" name="Google Shape;702;p4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708" name="Google Shape;708;p5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5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714" name="Google Shape;714;p5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5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720" name="Google Shape;720;p5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5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27" name="Google Shape;727;p5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https://symbolsage.com/narcissus-greek-mythology/</a:t>
            </a:r>
            <a:endParaRPr/>
          </a:p>
        </p:txBody>
      </p:sp>
      <p:sp>
        <p:nvSpPr>
          <p:cNvPr id="728" name="Google Shape;728;p5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5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38" name="Google Shape;738;p5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228600" lvl="0" indent="-228600" algn="l" rtl="0">
              <a:spcBef>
                <a:spcPts val="0"/>
              </a:spcBef>
              <a:spcAft>
                <a:spcPts val="0"/>
              </a:spcAft>
              <a:buClr>
                <a:schemeClr val="dk1"/>
              </a:buClr>
              <a:buSzPts val="1200"/>
              <a:buFont typeface="Arial"/>
              <a:buAutoNum type="arabicPeriod"/>
            </a:pPr>
            <a:r>
              <a:rPr lang="en-US" dirty="0"/>
              <a:t>Group bias: The ugly duckling (the young wild swan) physically and verbally </a:t>
            </a:r>
            <a:r>
              <a:rPr lang="en-US" b="0" i="0" dirty="0">
                <a:solidFill>
                  <a:srgbClr val="202122"/>
                </a:solidFill>
                <a:latin typeface="Arial"/>
                <a:ea typeface="Arial"/>
                <a:cs typeface="Arial"/>
                <a:sym typeface="Arial"/>
              </a:rPr>
              <a:t>abused by other duckling of the same flock</a:t>
            </a:r>
            <a:endParaRPr dirty="0"/>
          </a:p>
          <a:p>
            <a:pPr marL="228600" lvl="0" indent="-228600" algn="l" rtl="0">
              <a:spcBef>
                <a:spcPts val="360"/>
              </a:spcBef>
              <a:spcAft>
                <a:spcPts val="0"/>
              </a:spcAft>
              <a:buClr>
                <a:schemeClr val="dk1"/>
              </a:buClr>
              <a:buSzPts val="1200"/>
              <a:buFont typeface="Arial"/>
              <a:buAutoNum type="arabicPeriod"/>
            </a:pPr>
            <a:r>
              <a:rPr lang="en-US" dirty="0"/>
              <a:t>Democratic vs. Republican Parties in the U.S.</a:t>
            </a:r>
            <a:endParaRPr dirty="0"/>
          </a:p>
          <a:p>
            <a:pPr marL="228600" lvl="0" indent="-228600" algn="l" rtl="0">
              <a:spcBef>
                <a:spcPts val="360"/>
              </a:spcBef>
              <a:spcAft>
                <a:spcPts val="0"/>
              </a:spcAft>
              <a:buClr>
                <a:schemeClr val="dk1"/>
              </a:buClr>
              <a:buSzPts val="1200"/>
              <a:buFont typeface="Arial"/>
              <a:buAutoNum type="arabicPeriod"/>
            </a:pPr>
            <a:r>
              <a:rPr lang="en-US" dirty="0"/>
              <a:t>Employees fearful of saying “No” to their boss</a:t>
            </a:r>
            <a:endParaRPr dirty="0"/>
          </a:p>
        </p:txBody>
      </p:sp>
      <p:sp>
        <p:nvSpPr>
          <p:cNvPr id="739" name="Google Shape;739;p5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5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https://www.dailymail.co.uk/news/article-7920573/Revolting-footage-shows-Chinese-woman-eating-bat-scientists-link-coronavirus-animal.html</a:t>
            </a:r>
            <a:endParaRPr/>
          </a:p>
        </p:txBody>
      </p:sp>
      <p:sp>
        <p:nvSpPr>
          <p:cNvPr id="765" name="Google Shape;765;p5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5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6" name="Google Shape;776;p5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https://www.nytimes.com/2021/02/21/opinion/anti-asian-violence.html</a:t>
            </a:r>
            <a:endParaRPr/>
          </a:p>
        </p:txBody>
      </p:sp>
      <p:sp>
        <p:nvSpPr>
          <p:cNvPr id="777" name="Google Shape;777;p5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5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6" name="Google Shape;786;p5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https://www.buzzfeed.com/michellerennex/all-food-is-good-homies</a:t>
            </a:r>
            <a:endParaRPr/>
          </a:p>
        </p:txBody>
      </p:sp>
      <p:sp>
        <p:nvSpPr>
          <p:cNvPr id="787" name="Google Shape;787;p5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5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797" name="Google Shape;797;p5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01" name="Google Shape;301;p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5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09" name="Google Shape;809;p5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6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20" name="Google Shape;820;p6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6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26" name="Google Shape;826;p6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6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3" name="Google Shape;833;p6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https://www.deccanchronicle.com/opinion/columnists/150320/caste-kills-more-in-india-than-coronavirus.html</a:t>
            </a:r>
            <a:endParaRPr/>
          </a:p>
          <a:p>
            <a:pPr marL="0" lvl="0" indent="0" algn="l" rtl="0">
              <a:spcBef>
                <a:spcPts val="360"/>
              </a:spcBef>
              <a:spcAft>
                <a:spcPts val="0"/>
              </a:spcAft>
              <a:buNone/>
            </a:pPr>
            <a:r>
              <a:rPr lang="en-US"/>
              <a:t>Socio-centrism: group bias/tribalism </a:t>
            </a:r>
            <a:endParaRPr/>
          </a:p>
        </p:txBody>
      </p:sp>
      <p:sp>
        <p:nvSpPr>
          <p:cNvPr id="834" name="Google Shape;834;p6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6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0" name="Google Shape;840;p6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Cultural relativism </a:t>
            </a:r>
            <a:endParaRPr/>
          </a:p>
          <a:p>
            <a:pPr marL="0" lvl="0" indent="0" algn="l" rtl="0">
              <a:spcBef>
                <a:spcPts val="360"/>
              </a:spcBef>
              <a:spcAft>
                <a:spcPts val="0"/>
              </a:spcAft>
              <a:buNone/>
            </a:pPr>
            <a:r>
              <a:rPr lang="en-US"/>
              <a:t>http://www.26k-estimation.com/html/worth_reading.html</a:t>
            </a:r>
            <a:endParaRPr/>
          </a:p>
          <a:p>
            <a:pPr marL="0" lvl="0" indent="0" algn="l" rtl="0">
              <a:spcBef>
                <a:spcPts val="360"/>
              </a:spcBef>
              <a:spcAft>
                <a:spcPts val="0"/>
              </a:spcAft>
              <a:buNone/>
            </a:pPr>
            <a:r>
              <a:rPr lang="en-US"/>
              <a:t>https://www.snopes.com/fact-check/bread-and-media-circuses/</a:t>
            </a:r>
            <a:endParaRPr/>
          </a:p>
        </p:txBody>
      </p:sp>
      <p:sp>
        <p:nvSpPr>
          <p:cNvPr id="841" name="Google Shape;841;p6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6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1" name="Google Shape;851;p6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Stereotype </a:t>
            </a:r>
            <a:endParaRPr/>
          </a:p>
        </p:txBody>
      </p:sp>
      <p:sp>
        <p:nvSpPr>
          <p:cNvPr id="852" name="Google Shape;852;p6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6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2" name="Google Shape;862;p6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https://www.euronews.com/2021/07/22/protest-in-france-after-women-fined-for-wearing-burkini-swimsuits-at-swimming-pool</a:t>
            </a:r>
            <a:endParaRPr/>
          </a:p>
          <a:p>
            <a:pPr marL="0" lvl="0" indent="0" algn="l" rtl="0">
              <a:spcBef>
                <a:spcPts val="360"/>
              </a:spcBef>
              <a:spcAft>
                <a:spcPts val="0"/>
              </a:spcAft>
              <a:buNone/>
            </a:pPr>
            <a:r>
              <a:rPr lang="en-US"/>
              <a:t>https://www.theguardian.com/world/2016/aug/24/french-police-make-woman-remove-burkini-on-nice-beach</a:t>
            </a:r>
            <a:endParaRPr/>
          </a:p>
          <a:p>
            <a:pPr marL="0" lvl="0" indent="0" algn="l" rtl="0">
              <a:spcBef>
                <a:spcPts val="360"/>
              </a:spcBef>
              <a:spcAft>
                <a:spcPts val="0"/>
              </a:spcAft>
              <a:buNone/>
            </a:pPr>
            <a:r>
              <a:rPr lang="en-US"/>
              <a:t>http://www.thanhniennews.com/world/three-more-towns-in-france-to-join-burkini-ban-65310.html</a:t>
            </a:r>
            <a:endParaRPr/>
          </a:p>
          <a:p>
            <a:pPr marL="0" lvl="0" indent="0" algn="l" rtl="0">
              <a:spcBef>
                <a:spcPts val="360"/>
              </a:spcBef>
              <a:spcAft>
                <a:spcPts val="0"/>
              </a:spcAft>
              <a:buNone/>
            </a:pPr>
            <a:endParaRPr/>
          </a:p>
          <a:p>
            <a:pPr marL="0" lvl="0" indent="0" algn="l" rtl="0">
              <a:spcBef>
                <a:spcPts val="360"/>
              </a:spcBef>
              <a:spcAft>
                <a:spcPts val="0"/>
              </a:spcAft>
              <a:buNone/>
            </a:pPr>
            <a:r>
              <a:rPr lang="en-US"/>
              <a:t>Cultural relativism </a:t>
            </a:r>
            <a:endParaRPr/>
          </a:p>
        </p:txBody>
      </p:sp>
      <p:sp>
        <p:nvSpPr>
          <p:cNvPr id="863" name="Google Shape;863;p6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6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73" name="Google Shape;873;p6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Ego-centrism - Self-serving bias </a:t>
            </a:r>
            <a:endParaRPr/>
          </a:p>
        </p:txBody>
      </p:sp>
      <p:sp>
        <p:nvSpPr>
          <p:cNvPr id="874" name="Google Shape;874;p6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7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1" name="Google Shape;881;p7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https://www.businessinsider.com/chinese-state-media-laughs-after-trump-falsely-claimed-victory-2020-11</a:t>
            </a:r>
            <a:endParaRPr/>
          </a:p>
          <a:p>
            <a:pPr marL="0" lvl="0" indent="0" algn="l" rtl="0">
              <a:spcBef>
                <a:spcPts val="360"/>
              </a:spcBef>
              <a:spcAft>
                <a:spcPts val="0"/>
              </a:spcAft>
              <a:buNone/>
            </a:pPr>
            <a:endParaRPr/>
          </a:p>
          <a:p>
            <a:pPr marL="0" lvl="0" indent="0" algn="l" rtl="0">
              <a:spcBef>
                <a:spcPts val="360"/>
              </a:spcBef>
              <a:spcAft>
                <a:spcPts val="0"/>
              </a:spcAft>
              <a:buNone/>
            </a:pPr>
            <a:r>
              <a:rPr lang="en-US"/>
              <a:t>Wishful thinking</a:t>
            </a:r>
            <a:endParaRPr/>
          </a:p>
        </p:txBody>
      </p:sp>
      <p:sp>
        <p:nvSpPr>
          <p:cNvPr id="882" name="Google Shape;882;p7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74</a:t>
            </a:fld>
            <a:endParaRPr lang="en-US"/>
          </a:p>
        </p:txBody>
      </p:sp>
    </p:spTree>
    <p:extLst>
      <p:ext uri="{BB962C8B-B14F-4D97-AF65-F5344CB8AC3E}">
        <p14:creationId xmlns:p14="http://schemas.microsoft.com/office/powerpoint/2010/main" val="1418841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07" name="Google Shape;307;p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7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89" name="Google Shape;889;p7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7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7" name="Google Shape;897;p7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98" name="Google Shape;898;p7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a:defRPr/>
            </a:pPr>
            <a:fld id="{4FA607A5-5312-4F82-8A96-C0DEF7149587}" type="slidenum">
              <a:rPr lang="en-US" smtClean="0"/>
              <a:t>80</a:t>
            </a:fld>
            <a:endParaRPr lang="en-US"/>
          </a:p>
        </p:txBody>
      </p:sp>
    </p:spTree>
    <p:extLst>
      <p:ext uri="{BB962C8B-B14F-4D97-AF65-F5344CB8AC3E}">
        <p14:creationId xmlns:p14="http://schemas.microsoft.com/office/powerpoint/2010/main" val="24136201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7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08" name="Google Shape;908;p7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7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14" name="Google Shape;914;p7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7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22" name="Google Shape;922;p7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7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30" name="Google Shape;930;p7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7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38" name="Google Shape;938;p7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7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46" name="Google Shape;946;p7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88</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4488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1" name="Google Shape;321;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8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54" name="Google Shape;954;p8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7" name="Google Shape;327;p1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6"/>
        <p:cNvGrpSpPr/>
        <p:nvPr/>
      </p:nvGrpSpPr>
      <p:grpSpPr>
        <a:xfrm>
          <a:off x="0" y="0"/>
          <a:ext cx="0" cy="0"/>
          <a:chOff x="0" y="0"/>
          <a:chExt cx="0" cy="0"/>
        </a:xfrm>
      </p:grpSpPr>
      <p:sp>
        <p:nvSpPr>
          <p:cNvPr id="27" name="Google Shape;27;p82"/>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2"/>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82"/>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b="0" i="0" u="none" strike="noStrike" cap="none">
                <a:solidFill>
                  <a:schemeClr val="lt1"/>
                </a:solidFill>
                <a:latin typeface="Arial"/>
                <a:ea typeface="Arial"/>
                <a:cs typeface="Arial"/>
                <a:sym typeface="Arial"/>
              </a:defRPr>
            </a:lvl1pPr>
            <a:lvl2pPr marL="0" marR="0" lvl="1" indent="0" algn="r">
              <a:spcBef>
                <a:spcPts val="0"/>
              </a:spcBef>
              <a:spcAft>
                <a:spcPts val="0"/>
              </a:spcAft>
              <a:buNone/>
              <a:defRPr sz="1200" b="0" i="0" u="none" strike="noStrike" cap="none">
                <a:solidFill>
                  <a:schemeClr val="lt1"/>
                </a:solidFill>
                <a:latin typeface="Arial"/>
                <a:ea typeface="Arial"/>
                <a:cs typeface="Arial"/>
                <a:sym typeface="Arial"/>
              </a:defRPr>
            </a:lvl2pPr>
            <a:lvl3pPr marL="0" marR="0" lvl="2" indent="0" algn="r">
              <a:spcBef>
                <a:spcPts val="0"/>
              </a:spcBef>
              <a:spcAft>
                <a:spcPts val="0"/>
              </a:spcAft>
              <a:buNone/>
              <a:defRPr sz="1200" b="0" i="0" u="none" strike="noStrike" cap="none">
                <a:solidFill>
                  <a:schemeClr val="lt1"/>
                </a:solidFill>
                <a:latin typeface="Arial"/>
                <a:ea typeface="Arial"/>
                <a:cs typeface="Arial"/>
                <a:sym typeface="Arial"/>
              </a:defRPr>
            </a:lvl3pPr>
            <a:lvl4pPr marL="0" marR="0" lvl="3" indent="0" algn="r">
              <a:spcBef>
                <a:spcPts val="0"/>
              </a:spcBef>
              <a:spcAft>
                <a:spcPts val="0"/>
              </a:spcAft>
              <a:buNone/>
              <a:defRPr sz="1200" b="0" i="0" u="none" strike="noStrike" cap="none">
                <a:solidFill>
                  <a:schemeClr val="lt1"/>
                </a:solidFill>
                <a:latin typeface="Arial"/>
                <a:ea typeface="Arial"/>
                <a:cs typeface="Arial"/>
                <a:sym typeface="Arial"/>
              </a:defRPr>
            </a:lvl4pPr>
            <a:lvl5pPr marL="0" marR="0" lvl="4" indent="0" algn="r">
              <a:spcBef>
                <a:spcPts val="0"/>
              </a:spcBef>
              <a:spcAft>
                <a:spcPts val="0"/>
              </a:spcAft>
              <a:buNone/>
              <a:defRPr sz="1200" b="0" i="0" u="none" strike="noStrike" cap="none">
                <a:solidFill>
                  <a:schemeClr val="lt1"/>
                </a:solidFill>
                <a:latin typeface="Arial"/>
                <a:ea typeface="Arial"/>
                <a:cs typeface="Arial"/>
                <a:sym typeface="Arial"/>
              </a:defRPr>
            </a:lvl5pPr>
            <a:lvl6pPr marL="0" marR="0" lvl="5" indent="0" algn="r">
              <a:spcBef>
                <a:spcPts val="0"/>
              </a:spcBef>
              <a:spcAft>
                <a:spcPts val="0"/>
              </a:spcAft>
              <a:buNone/>
              <a:defRPr sz="1200" b="0" i="0" u="none" strike="noStrike" cap="none">
                <a:solidFill>
                  <a:schemeClr val="lt1"/>
                </a:solidFill>
                <a:latin typeface="Arial"/>
                <a:ea typeface="Arial"/>
                <a:cs typeface="Arial"/>
                <a:sym typeface="Arial"/>
              </a:defRPr>
            </a:lvl6pPr>
            <a:lvl7pPr marL="0" marR="0" lvl="6" indent="0" algn="r">
              <a:spcBef>
                <a:spcPts val="0"/>
              </a:spcBef>
              <a:spcAft>
                <a:spcPts val="0"/>
              </a:spcAft>
              <a:buNone/>
              <a:defRPr sz="1200" b="0" i="0" u="none" strike="noStrike" cap="none">
                <a:solidFill>
                  <a:schemeClr val="lt1"/>
                </a:solidFill>
                <a:latin typeface="Arial"/>
                <a:ea typeface="Arial"/>
                <a:cs typeface="Arial"/>
                <a:sym typeface="Arial"/>
              </a:defRPr>
            </a:lvl7pPr>
            <a:lvl8pPr marL="0" marR="0" lvl="7" indent="0" algn="r">
              <a:spcBef>
                <a:spcPts val="0"/>
              </a:spcBef>
              <a:spcAft>
                <a:spcPts val="0"/>
              </a:spcAft>
              <a:buNone/>
              <a:defRPr sz="1200" b="0" i="0" u="none" strike="noStrike" cap="none">
                <a:solidFill>
                  <a:schemeClr val="lt1"/>
                </a:solidFill>
                <a:latin typeface="Arial"/>
                <a:ea typeface="Arial"/>
                <a:cs typeface="Arial"/>
                <a:sym typeface="Arial"/>
              </a:defRPr>
            </a:lvl8pPr>
            <a:lvl9pPr marL="0" marR="0" lvl="8" indent="0" algn="r">
              <a:spcBef>
                <a:spcPts val="0"/>
              </a:spcBef>
              <a:spcAft>
                <a:spcPts val="0"/>
              </a:spcAft>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203"/>
        <p:cNvGrpSpPr/>
        <p:nvPr/>
      </p:nvGrpSpPr>
      <p:grpSpPr>
        <a:xfrm>
          <a:off x="0" y="0"/>
          <a:ext cx="0" cy="0"/>
          <a:chOff x="0" y="0"/>
          <a:chExt cx="0" cy="0"/>
        </a:xfrm>
      </p:grpSpPr>
      <p:sp>
        <p:nvSpPr>
          <p:cNvPr id="204" name="Google Shape;204;p91"/>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5" name="Google Shape;205;p91"/>
          <p:cNvSpPr txBox="1">
            <a:spLocks noGrp="1"/>
          </p:cNvSpPr>
          <p:nvPr>
            <p:ph type="body" idx="1"/>
          </p:nvPr>
        </p:nvSpPr>
        <p:spPr>
          <a:xfrm rot="5400000">
            <a:off x="2057400" y="-304800"/>
            <a:ext cx="502920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6" name="Google Shape;206;p91"/>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91"/>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91"/>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09"/>
        <p:cNvGrpSpPr/>
        <p:nvPr/>
      </p:nvGrpSpPr>
      <p:grpSpPr>
        <a:xfrm>
          <a:off x="0" y="0"/>
          <a:ext cx="0" cy="0"/>
          <a:chOff x="0" y="0"/>
          <a:chExt cx="0" cy="0"/>
        </a:xfrm>
      </p:grpSpPr>
      <p:sp>
        <p:nvSpPr>
          <p:cNvPr id="210" name="Google Shape;210;p92"/>
          <p:cNvSpPr txBox="1">
            <a:spLocks noGrp="1"/>
          </p:cNvSpPr>
          <p:nvPr>
            <p:ph type="title"/>
          </p:nvPr>
        </p:nvSpPr>
        <p:spPr>
          <a:xfrm rot="5400000">
            <a:off x="4610100" y="2247900"/>
            <a:ext cx="6096000"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1" name="Google Shape;211;p92"/>
          <p:cNvSpPr txBox="1">
            <a:spLocks noGrp="1"/>
          </p:cNvSpPr>
          <p:nvPr>
            <p:ph type="body" idx="1"/>
          </p:nvPr>
        </p:nvSpPr>
        <p:spPr>
          <a:xfrm rot="5400000">
            <a:off x="419100" y="266700"/>
            <a:ext cx="6096000"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2" name="Google Shape;212;p92"/>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92"/>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92"/>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15"/>
        <p:cNvGrpSpPr/>
        <p:nvPr/>
      </p:nvGrpSpPr>
      <p:grpSpPr>
        <a:xfrm>
          <a:off x="0" y="0"/>
          <a:ext cx="0" cy="0"/>
          <a:chOff x="0" y="0"/>
          <a:chExt cx="0" cy="0"/>
        </a:xfrm>
      </p:grpSpPr>
      <p:sp>
        <p:nvSpPr>
          <p:cNvPr id="216" name="Google Shape;216;p9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7" name="Google Shape;217;p9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a:endParaRPr/>
          </a:p>
        </p:txBody>
      </p:sp>
      <p:sp>
        <p:nvSpPr>
          <p:cNvPr id="218" name="Google Shape;218;p93"/>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93"/>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93"/>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30"/>
        <p:cNvGrpSpPr/>
        <p:nvPr/>
      </p:nvGrpSpPr>
      <p:grpSpPr>
        <a:xfrm>
          <a:off x="0" y="0"/>
          <a:ext cx="0" cy="0"/>
          <a:chOff x="0" y="0"/>
          <a:chExt cx="0" cy="0"/>
        </a:xfrm>
      </p:grpSpPr>
      <p:sp>
        <p:nvSpPr>
          <p:cNvPr id="31" name="Google Shape;31;p83"/>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3"/>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3"/>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3"/>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3"/>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6"/>
        <p:cNvGrpSpPr/>
        <p:nvPr/>
      </p:nvGrpSpPr>
      <p:grpSpPr>
        <a:xfrm>
          <a:off x="0" y="0"/>
          <a:ext cx="0" cy="0"/>
          <a:chOff x="0" y="0"/>
          <a:chExt cx="0" cy="0"/>
        </a:xfrm>
      </p:grpSpPr>
      <p:sp>
        <p:nvSpPr>
          <p:cNvPr id="37" name="Google Shape;37;p84"/>
          <p:cNvSpPr/>
          <p:nvPr/>
        </p:nvSpPr>
        <p:spPr>
          <a:xfrm>
            <a:off x="0" y="0"/>
            <a:ext cx="9144000" cy="1828800"/>
          </a:xfrm>
          <a:prstGeom prst="rect">
            <a:avLst/>
          </a:prstGeom>
          <a:gradFill>
            <a:gsLst>
              <a:gs pos="0">
                <a:schemeClr val="accen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38" name="Google Shape;38;p84"/>
          <p:cNvGrpSpPr/>
          <p:nvPr/>
        </p:nvGrpSpPr>
        <p:grpSpPr>
          <a:xfrm>
            <a:off x="152400" y="381000"/>
            <a:ext cx="6838950" cy="3365500"/>
            <a:chOff x="664" y="1951"/>
            <a:chExt cx="4308" cy="2120"/>
          </a:xfrm>
        </p:grpSpPr>
        <p:sp>
          <p:nvSpPr>
            <p:cNvPr id="39" name="Google Shape;39;p84"/>
            <p:cNvSpPr/>
            <p:nvPr/>
          </p:nvSpPr>
          <p:spPr>
            <a:xfrm>
              <a:off x="743" y="2045"/>
              <a:ext cx="1267" cy="1938"/>
            </a:xfrm>
            <a:custGeom>
              <a:avLst/>
              <a:gdLst/>
              <a:ahLst/>
              <a:cxnLst/>
              <a:rect l="l" t="t" r="r" b="b"/>
              <a:pathLst>
                <a:path w="1692" h="2586" extrusionOk="0">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84"/>
            <p:cNvSpPr/>
            <p:nvPr/>
          </p:nvSpPr>
          <p:spPr>
            <a:xfrm>
              <a:off x="703" y="2230"/>
              <a:ext cx="34" cy="28"/>
            </a:xfrm>
            <a:custGeom>
              <a:avLst/>
              <a:gdLst/>
              <a:ahLst/>
              <a:cxnLst/>
              <a:rect l="l" t="t" r="r" b="b"/>
              <a:pathLst>
                <a:path w="46" h="38" extrusionOk="0">
                  <a:moveTo>
                    <a:pt x="16" y="4"/>
                  </a:moveTo>
                  <a:lnTo>
                    <a:pt x="0" y="22"/>
                  </a:lnTo>
                  <a:lnTo>
                    <a:pt x="22" y="38"/>
                  </a:lnTo>
                  <a:lnTo>
                    <a:pt x="46" y="26"/>
                  </a:lnTo>
                  <a:lnTo>
                    <a:pt x="30" y="0"/>
                  </a:lnTo>
                  <a:lnTo>
                    <a:pt x="16" y="4"/>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41;p84"/>
            <p:cNvSpPr/>
            <p:nvPr/>
          </p:nvSpPr>
          <p:spPr>
            <a:xfrm>
              <a:off x="1010" y="2353"/>
              <a:ext cx="39" cy="32"/>
            </a:xfrm>
            <a:custGeom>
              <a:avLst/>
              <a:gdLst/>
              <a:ahLst/>
              <a:cxnLst/>
              <a:rect l="l" t="t" r="r" b="b"/>
              <a:pathLst>
                <a:path w="52" h="44" extrusionOk="0">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84"/>
            <p:cNvSpPr/>
            <p:nvPr/>
          </p:nvSpPr>
          <p:spPr>
            <a:xfrm>
              <a:off x="1792" y="2409"/>
              <a:ext cx="98" cy="74"/>
            </a:xfrm>
            <a:custGeom>
              <a:avLst/>
              <a:gdLst/>
              <a:ahLst/>
              <a:cxnLst/>
              <a:rect l="l" t="t" r="r" b="b"/>
              <a:pathLst>
                <a:path w="131" h="98" extrusionOk="0">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84"/>
            <p:cNvSpPr/>
            <p:nvPr/>
          </p:nvSpPr>
          <p:spPr>
            <a:xfrm>
              <a:off x="1318" y="2793"/>
              <a:ext cx="158" cy="84"/>
            </a:xfrm>
            <a:custGeom>
              <a:avLst/>
              <a:gdLst/>
              <a:ahLst/>
              <a:cxnLst/>
              <a:rect l="l" t="t" r="r" b="b"/>
              <a:pathLst>
                <a:path w="212" h="112" extrusionOk="0">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84"/>
            <p:cNvSpPr/>
            <p:nvPr/>
          </p:nvSpPr>
          <p:spPr>
            <a:xfrm>
              <a:off x="1448" y="2857"/>
              <a:ext cx="99" cy="41"/>
            </a:xfrm>
            <a:custGeom>
              <a:avLst/>
              <a:gdLst/>
              <a:ahLst/>
              <a:cxnLst/>
              <a:rect l="l" t="t" r="r" b="b"/>
              <a:pathLst>
                <a:path w="133" h="54" extrusionOk="0">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45;p84"/>
            <p:cNvSpPr/>
            <p:nvPr/>
          </p:nvSpPr>
          <p:spPr>
            <a:xfrm>
              <a:off x="1553" y="2883"/>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 name="Google Shape;46;p84"/>
            <p:cNvSpPr/>
            <p:nvPr/>
          </p:nvSpPr>
          <p:spPr>
            <a:xfrm>
              <a:off x="1609" y="2886"/>
              <a:ext cx="12" cy="25"/>
            </a:xfrm>
            <a:custGeom>
              <a:avLst/>
              <a:gdLst/>
              <a:ahLst/>
              <a:cxnLst/>
              <a:rect l="l" t="t" r="r" b="b"/>
              <a:pathLst>
                <a:path w="16" h="34" extrusionOk="0">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84"/>
            <p:cNvSpPr/>
            <p:nvPr/>
          </p:nvSpPr>
          <p:spPr>
            <a:xfrm>
              <a:off x="1426" y="2040"/>
              <a:ext cx="180" cy="88"/>
            </a:xfrm>
            <a:custGeom>
              <a:avLst/>
              <a:gdLst/>
              <a:ahLst/>
              <a:cxnLst/>
              <a:rect l="l" t="t" r="r" b="b"/>
              <a:pathLst>
                <a:path w="240" h="117" extrusionOk="0">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84"/>
            <p:cNvSpPr/>
            <p:nvPr/>
          </p:nvSpPr>
          <p:spPr>
            <a:xfrm>
              <a:off x="1506" y="1999"/>
              <a:ext cx="146" cy="60"/>
            </a:xfrm>
            <a:custGeom>
              <a:avLst/>
              <a:gdLst/>
              <a:ahLst/>
              <a:cxnLst/>
              <a:rect l="l" t="t" r="r" b="b"/>
              <a:pathLst>
                <a:path w="194" h="80" extrusionOk="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9;p84"/>
            <p:cNvSpPr/>
            <p:nvPr/>
          </p:nvSpPr>
          <p:spPr>
            <a:xfrm>
              <a:off x="1711" y="2069"/>
              <a:ext cx="233" cy="190"/>
            </a:xfrm>
            <a:custGeom>
              <a:avLst/>
              <a:gdLst/>
              <a:ahLst/>
              <a:cxnLst/>
              <a:rect l="l" t="t" r="r" b="b"/>
              <a:pathLst>
                <a:path w="310" h="254" extrusionOk="0">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50;p84"/>
            <p:cNvSpPr/>
            <p:nvPr/>
          </p:nvSpPr>
          <p:spPr>
            <a:xfrm>
              <a:off x="1709" y="1987"/>
              <a:ext cx="44" cy="37"/>
            </a:xfrm>
            <a:custGeom>
              <a:avLst/>
              <a:gdLst/>
              <a:ahLst/>
              <a:cxnLst/>
              <a:rect l="l" t="t" r="r" b="b"/>
              <a:pathLst>
                <a:path w="59" h="50" extrusionOk="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51;p84"/>
            <p:cNvSpPr/>
            <p:nvPr/>
          </p:nvSpPr>
          <p:spPr>
            <a:xfrm>
              <a:off x="1625" y="2057"/>
              <a:ext cx="65" cy="42"/>
            </a:xfrm>
            <a:custGeom>
              <a:avLst/>
              <a:gdLst/>
              <a:ahLst/>
              <a:cxnLst/>
              <a:rect l="l" t="t" r="r" b="b"/>
              <a:pathLst>
                <a:path w="86" h="57" extrusionOk="0">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84"/>
            <p:cNvSpPr/>
            <p:nvPr/>
          </p:nvSpPr>
          <p:spPr>
            <a:xfrm>
              <a:off x="1693" y="2065"/>
              <a:ext cx="54" cy="25"/>
            </a:xfrm>
            <a:custGeom>
              <a:avLst/>
              <a:gdLst/>
              <a:ahLst/>
              <a:cxnLst/>
              <a:rect l="l" t="t" r="r" b="b"/>
              <a:pathLst>
                <a:path w="73" h="34" extrusionOk="0">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84"/>
            <p:cNvSpPr/>
            <p:nvPr/>
          </p:nvSpPr>
          <p:spPr>
            <a:xfrm>
              <a:off x="1664" y="2029"/>
              <a:ext cx="64" cy="34"/>
            </a:xfrm>
            <a:custGeom>
              <a:avLst/>
              <a:gdLst/>
              <a:ahLst/>
              <a:cxnLst/>
              <a:rect l="l" t="t" r="r" b="b"/>
              <a:pathLst>
                <a:path w="85" h="45" extrusionOk="0">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54;p84"/>
            <p:cNvSpPr/>
            <p:nvPr/>
          </p:nvSpPr>
          <p:spPr>
            <a:xfrm>
              <a:off x="1637" y="1997"/>
              <a:ext cx="44" cy="24"/>
            </a:xfrm>
            <a:custGeom>
              <a:avLst/>
              <a:gdLst/>
              <a:ahLst/>
              <a:cxnLst/>
              <a:rect l="l" t="t" r="r" b="b"/>
              <a:pathLst>
                <a:path w="58" h="31" extrusionOk="0">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55;p84"/>
            <p:cNvSpPr/>
            <p:nvPr/>
          </p:nvSpPr>
          <p:spPr>
            <a:xfrm>
              <a:off x="1751" y="2000"/>
              <a:ext cx="114" cy="77"/>
            </a:xfrm>
            <a:custGeom>
              <a:avLst/>
              <a:gdLst/>
              <a:ahLst/>
              <a:cxnLst/>
              <a:rect l="l" t="t" r="r" b="b"/>
              <a:pathLst>
                <a:path w="152" h="102" extrusionOk="0">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84"/>
            <p:cNvSpPr/>
            <p:nvPr/>
          </p:nvSpPr>
          <p:spPr>
            <a:xfrm>
              <a:off x="664" y="2245"/>
              <a:ext cx="25" cy="15"/>
            </a:xfrm>
            <a:custGeom>
              <a:avLst/>
              <a:gdLst/>
              <a:ahLst/>
              <a:cxnLst/>
              <a:rect l="l" t="t" r="r" b="b"/>
              <a:pathLst>
                <a:path w="34" h="20" extrusionOk="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84"/>
            <p:cNvSpPr/>
            <p:nvPr/>
          </p:nvSpPr>
          <p:spPr>
            <a:xfrm>
              <a:off x="1421" y="2756"/>
              <a:ext cx="16"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84"/>
            <p:cNvSpPr/>
            <p:nvPr/>
          </p:nvSpPr>
          <p:spPr>
            <a:xfrm>
              <a:off x="1424" y="2781"/>
              <a:ext cx="16"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84"/>
            <p:cNvSpPr/>
            <p:nvPr/>
          </p:nvSpPr>
          <p:spPr>
            <a:xfrm>
              <a:off x="1628" y="2913"/>
              <a:ext cx="15"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60;p84"/>
            <p:cNvSpPr/>
            <p:nvPr/>
          </p:nvSpPr>
          <p:spPr>
            <a:xfrm>
              <a:off x="1752" y="2429"/>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84"/>
            <p:cNvSpPr/>
            <p:nvPr/>
          </p:nvSpPr>
          <p:spPr>
            <a:xfrm>
              <a:off x="1652" y="2224"/>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62;p84"/>
            <p:cNvSpPr/>
            <p:nvPr/>
          </p:nvSpPr>
          <p:spPr>
            <a:xfrm>
              <a:off x="1717" y="2045"/>
              <a:ext cx="39"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 name="Google Shape;63;p84"/>
            <p:cNvSpPr/>
            <p:nvPr/>
          </p:nvSpPr>
          <p:spPr>
            <a:xfrm>
              <a:off x="1780" y="2153"/>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 name="Google Shape;64;p84"/>
            <p:cNvSpPr/>
            <p:nvPr/>
          </p:nvSpPr>
          <p:spPr>
            <a:xfrm>
              <a:off x="1796" y="1951"/>
              <a:ext cx="696" cy="346"/>
            </a:xfrm>
            <a:custGeom>
              <a:avLst/>
              <a:gdLst/>
              <a:ahLst/>
              <a:cxnLst/>
              <a:rect l="l" t="t" r="r" b="b"/>
              <a:pathLst>
                <a:path w="929" h="462" extrusionOk="0">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 name="Google Shape;65;p84"/>
            <p:cNvSpPr/>
            <p:nvPr/>
          </p:nvSpPr>
          <p:spPr>
            <a:xfrm>
              <a:off x="2009" y="2135"/>
              <a:ext cx="39" cy="24"/>
            </a:xfrm>
            <a:custGeom>
              <a:avLst/>
              <a:gdLst/>
              <a:ahLst/>
              <a:cxnLst/>
              <a:rect l="l" t="t" r="r" b="b"/>
              <a:pathLst>
                <a:path w="52" h="32" extrusionOk="0">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 name="Google Shape;66;p84"/>
            <p:cNvSpPr/>
            <p:nvPr/>
          </p:nvSpPr>
          <p:spPr>
            <a:xfrm>
              <a:off x="2292" y="2201"/>
              <a:ext cx="128" cy="54"/>
            </a:xfrm>
            <a:custGeom>
              <a:avLst/>
              <a:gdLst/>
              <a:ahLst/>
              <a:cxnLst/>
              <a:rect l="l" t="t" r="r" b="b"/>
              <a:pathLst>
                <a:path w="172" h="72" extrusionOk="0">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84"/>
            <p:cNvSpPr/>
            <p:nvPr/>
          </p:nvSpPr>
          <p:spPr>
            <a:xfrm>
              <a:off x="2393" y="2038"/>
              <a:ext cx="39" cy="24"/>
            </a:xfrm>
            <a:custGeom>
              <a:avLst/>
              <a:gdLst/>
              <a:ahLst/>
              <a:cxnLst/>
              <a:rect l="l" t="t" r="r" b="b"/>
              <a:pathLst>
                <a:path w="52" h="32" extrusionOk="0">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84"/>
            <p:cNvSpPr/>
            <p:nvPr/>
          </p:nvSpPr>
          <p:spPr>
            <a:xfrm>
              <a:off x="2662" y="2006"/>
              <a:ext cx="155" cy="63"/>
            </a:xfrm>
            <a:custGeom>
              <a:avLst/>
              <a:gdLst/>
              <a:ahLst/>
              <a:cxnLst/>
              <a:rect l="l" t="t" r="r" b="b"/>
              <a:pathLst>
                <a:path w="206" h="85" extrusionOk="0">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69;p84"/>
            <p:cNvSpPr/>
            <p:nvPr/>
          </p:nvSpPr>
          <p:spPr>
            <a:xfrm>
              <a:off x="2759" y="2039"/>
              <a:ext cx="48" cy="21"/>
            </a:xfrm>
            <a:custGeom>
              <a:avLst/>
              <a:gdLst/>
              <a:ahLst/>
              <a:cxnLst/>
              <a:rect l="l" t="t" r="r" b="b"/>
              <a:pathLst>
                <a:path w="64" h="28" extrusionOk="0">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70;p84"/>
            <p:cNvSpPr/>
            <p:nvPr/>
          </p:nvSpPr>
          <p:spPr>
            <a:xfrm>
              <a:off x="2467" y="2311"/>
              <a:ext cx="109" cy="132"/>
            </a:xfrm>
            <a:custGeom>
              <a:avLst/>
              <a:gdLst/>
              <a:ahLst/>
              <a:cxnLst/>
              <a:rect l="l" t="t" r="r" b="b"/>
              <a:pathLst>
                <a:path w="146" h="176" extrusionOk="0">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71;p84"/>
            <p:cNvSpPr/>
            <p:nvPr/>
          </p:nvSpPr>
          <p:spPr>
            <a:xfrm>
              <a:off x="2413" y="2359"/>
              <a:ext cx="69" cy="68"/>
            </a:xfrm>
            <a:custGeom>
              <a:avLst/>
              <a:gdLst/>
              <a:ahLst/>
              <a:cxnLst/>
              <a:rect l="l" t="t" r="r" b="b"/>
              <a:pathLst>
                <a:path w="92" h="92" extrusionOk="0">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84"/>
            <p:cNvSpPr/>
            <p:nvPr/>
          </p:nvSpPr>
          <p:spPr>
            <a:xfrm>
              <a:off x="4099" y="3502"/>
              <a:ext cx="474" cy="495"/>
            </a:xfrm>
            <a:custGeom>
              <a:avLst/>
              <a:gdLst/>
              <a:ahLst/>
              <a:cxnLst/>
              <a:rect l="l" t="t" r="r" b="b"/>
              <a:pathLst>
                <a:path w="633" h="660" extrusionOk="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84"/>
            <p:cNvSpPr/>
            <p:nvPr/>
          </p:nvSpPr>
          <p:spPr>
            <a:xfrm>
              <a:off x="4246" y="3241"/>
              <a:ext cx="319" cy="210"/>
            </a:xfrm>
            <a:custGeom>
              <a:avLst/>
              <a:gdLst/>
              <a:ahLst/>
              <a:cxnLst/>
              <a:rect l="l" t="t" r="r" b="b"/>
              <a:pathLst>
                <a:path w="426" h="280" extrusionOk="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74;p84"/>
            <p:cNvSpPr/>
            <p:nvPr/>
          </p:nvSpPr>
          <p:spPr>
            <a:xfrm>
              <a:off x="4255" y="3243"/>
              <a:ext cx="311" cy="211"/>
            </a:xfrm>
            <a:custGeom>
              <a:avLst/>
              <a:gdLst/>
              <a:ahLst/>
              <a:cxnLst/>
              <a:rect l="l" t="t" r="r" b="b"/>
              <a:pathLst>
                <a:path w="416" h="282" extrusionOk="0">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 name="Google Shape;75;p84"/>
            <p:cNvSpPr/>
            <p:nvPr/>
          </p:nvSpPr>
          <p:spPr>
            <a:xfrm>
              <a:off x="4485" y="4013"/>
              <a:ext cx="45" cy="58"/>
            </a:xfrm>
            <a:custGeom>
              <a:avLst/>
              <a:gdLst/>
              <a:ahLst/>
              <a:cxnLst/>
              <a:rect l="l" t="t" r="r" b="b"/>
              <a:pathLst>
                <a:path w="60" h="78" extrusionOk="0">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 name="Google Shape;76;p84"/>
            <p:cNvSpPr/>
            <p:nvPr/>
          </p:nvSpPr>
          <p:spPr>
            <a:xfrm>
              <a:off x="4621" y="3923"/>
              <a:ext cx="164" cy="85"/>
            </a:xfrm>
            <a:custGeom>
              <a:avLst/>
              <a:gdLst/>
              <a:ahLst/>
              <a:cxnLst/>
              <a:rect l="l" t="t" r="r" b="b"/>
              <a:pathLst>
                <a:path w="219" h="113" extrusionOk="0">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 name="Google Shape;77;p84"/>
            <p:cNvSpPr/>
            <p:nvPr/>
          </p:nvSpPr>
          <p:spPr>
            <a:xfrm>
              <a:off x="4791" y="3873"/>
              <a:ext cx="104" cy="92"/>
            </a:xfrm>
            <a:custGeom>
              <a:avLst/>
              <a:gdLst/>
              <a:ahLst/>
              <a:cxnLst/>
              <a:rect l="l" t="t" r="r" b="b"/>
              <a:pathLst>
                <a:path w="139" h="122" extrusionOk="0">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 name="Google Shape;78;p84"/>
            <p:cNvSpPr/>
            <p:nvPr/>
          </p:nvSpPr>
          <p:spPr>
            <a:xfrm>
              <a:off x="4846" y="3832"/>
              <a:ext cx="37" cy="26"/>
            </a:xfrm>
            <a:custGeom>
              <a:avLst/>
              <a:gdLst/>
              <a:ahLst/>
              <a:cxnLst/>
              <a:rect l="l" t="t" r="r" b="b"/>
              <a:pathLst>
                <a:path w="49" h="35" extrusionOk="0">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79;p84"/>
            <p:cNvSpPr/>
            <p:nvPr/>
          </p:nvSpPr>
          <p:spPr>
            <a:xfrm>
              <a:off x="3123" y="3346"/>
              <a:ext cx="123" cy="201"/>
            </a:xfrm>
            <a:custGeom>
              <a:avLst/>
              <a:gdLst/>
              <a:ahLst/>
              <a:cxnLst/>
              <a:rect l="l" t="t" r="r" b="b"/>
              <a:pathLst>
                <a:path w="164" h="268" extrusionOk="0">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 name="Google Shape;80;p84"/>
            <p:cNvSpPr/>
            <p:nvPr/>
          </p:nvSpPr>
          <p:spPr>
            <a:xfrm>
              <a:off x="3655" y="3034"/>
              <a:ext cx="49" cy="61"/>
            </a:xfrm>
            <a:custGeom>
              <a:avLst/>
              <a:gdLst/>
              <a:ahLst/>
              <a:cxnLst/>
              <a:rect l="l" t="t" r="r" b="b"/>
              <a:pathLst>
                <a:path w="66" h="81" extrusionOk="0">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81;p84"/>
            <p:cNvSpPr/>
            <p:nvPr/>
          </p:nvSpPr>
          <p:spPr>
            <a:xfrm>
              <a:off x="3988" y="3100"/>
              <a:ext cx="111" cy="183"/>
            </a:xfrm>
            <a:custGeom>
              <a:avLst/>
              <a:gdLst/>
              <a:ahLst/>
              <a:cxnLst/>
              <a:rect l="l" t="t" r="r" b="b"/>
              <a:pathLst>
                <a:path w="148" h="244" extrusionOk="0">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82;p84"/>
            <p:cNvSpPr/>
            <p:nvPr/>
          </p:nvSpPr>
          <p:spPr>
            <a:xfrm>
              <a:off x="3894" y="3043"/>
              <a:ext cx="72" cy="137"/>
            </a:xfrm>
            <a:custGeom>
              <a:avLst/>
              <a:gdLst/>
              <a:ahLst/>
              <a:cxnLst/>
              <a:rect l="l" t="t" r="r" b="b"/>
              <a:pathLst>
                <a:path w="96" h="183" extrusionOk="0">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84"/>
            <p:cNvSpPr/>
            <p:nvPr/>
          </p:nvSpPr>
          <p:spPr>
            <a:xfrm>
              <a:off x="3943" y="3153"/>
              <a:ext cx="40" cy="131"/>
            </a:xfrm>
            <a:custGeom>
              <a:avLst/>
              <a:gdLst/>
              <a:ahLst/>
              <a:cxnLst/>
              <a:rect l="l" t="t" r="r" b="b"/>
              <a:pathLst>
                <a:path w="54" h="175" extrusionOk="0">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84"/>
            <p:cNvSpPr/>
            <p:nvPr/>
          </p:nvSpPr>
          <p:spPr>
            <a:xfrm>
              <a:off x="3988" y="3290"/>
              <a:ext cx="65" cy="54"/>
            </a:xfrm>
            <a:custGeom>
              <a:avLst/>
              <a:gdLst/>
              <a:ahLst/>
              <a:cxnLst/>
              <a:rect l="l" t="t" r="r" b="b"/>
              <a:pathLst>
                <a:path w="86" h="73" extrusionOk="0">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84"/>
            <p:cNvSpPr/>
            <p:nvPr/>
          </p:nvSpPr>
          <p:spPr>
            <a:xfrm>
              <a:off x="4092" y="3195"/>
              <a:ext cx="83" cy="117"/>
            </a:xfrm>
            <a:custGeom>
              <a:avLst/>
              <a:gdLst/>
              <a:ahLst/>
              <a:cxnLst/>
              <a:rect l="l" t="t" r="r" b="b"/>
              <a:pathLst>
                <a:path w="111" h="156" extrusionOk="0">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86;p84"/>
            <p:cNvSpPr/>
            <p:nvPr/>
          </p:nvSpPr>
          <p:spPr>
            <a:xfrm>
              <a:off x="4064" y="2777"/>
              <a:ext cx="22" cy="71"/>
            </a:xfrm>
            <a:custGeom>
              <a:avLst/>
              <a:gdLst/>
              <a:ahLst/>
              <a:cxnLst/>
              <a:rect l="l" t="t" r="r" b="b"/>
              <a:pathLst>
                <a:path w="30" h="94" extrusionOk="0">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87;p84"/>
            <p:cNvSpPr/>
            <p:nvPr/>
          </p:nvSpPr>
          <p:spPr>
            <a:xfrm>
              <a:off x="4078" y="2896"/>
              <a:ext cx="61" cy="118"/>
            </a:xfrm>
            <a:custGeom>
              <a:avLst/>
              <a:gdLst/>
              <a:ahLst/>
              <a:cxnLst/>
              <a:rect l="l" t="t" r="r" b="b"/>
              <a:pathLst>
                <a:path w="81" h="158" extrusionOk="0">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84"/>
            <p:cNvSpPr/>
            <p:nvPr/>
          </p:nvSpPr>
          <p:spPr>
            <a:xfrm>
              <a:off x="4121" y="3052"/>
              <a:ext cx="64" cy="79"/>
            </a:xfrm>
            <a:custGeom>
              <a:avLst/>
              <a:gdLst/>
              <a:ahLst/>
              <a:cxnLst/>
              <a:rect l="l" t="t" r="r" b="b"/>
              <a:pathLst>
                <a:path w="85" h="105" extrusionOk="0">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84"/>
            <p:cNvSpPr/>
            <p:nvPr/>
          </p:nvSpPr>
          <p:spPr>
            <a:xfrm>
              <a:off x="4197" y="3193"/>
              <a:ext cx="29" cy="49"/>
            </a:xfrm>
            <a:custGeom>
              <a:avLst/>
              <a:gdLst/>
              <a:ahLst/>
              <a:cxnLst/>
              <a:rect l="l" t="t" r="r" b="b"/>
              <a:pathLst>
                <a:path w="38" h="66" extrusionOk="0">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84"/>
            <p:cNvSpPr/>
            <p:nvPr/>
          </p:nvSpPr>
          <p:spPr>
            <a:xfrm>
              <a:off x="4181" y="3275"/>
              <a:ext cx="18" cy="17"/>
            </a:xfrm>
            <a:custGeom>
              <a:avLst/>
              <a:gdLst/>
              <a:ahLst/>
              <a:cxnLst/>
              <a:rect l="l" t="t" r="r" b="b"/>
              <a:pathLst>
                <a:path w="24" h="23" extrusionOk="0">
                  <a:moveTo>
                    <a:pt x="0" y="0"/>
                  </a:moveTo>
                  <a:cubicBezTo>
                    <a:pt x="1" y="8"/>
                    <a:pt x="3" y="16"/>
                    <a:pt x="6" y="23"/>
                  </a:cubicBezTo>
                  <a:cubicBezTo>
                    <a:pt x="19" y="20"/>
                    <a:pt x="19" y="22"/>
                    <a:pt x="24" y="11"/>
                  </a:cubicBezTo>
                  <a:cubicBezTo>
                    <a:pt x="20" y="0"/>
                    <a:pt x="4" y="8"/>
                    <a:pt x="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84"/>
            <p:cNvSpPr/>
            <p:nvPr/>
          </p:nvSpPr>
          <p:spPr>
            <a:xfrm>
              <a:off x="4208" y="3265"/>
              <a:ext cx="45" cy="37"/>
            </a:xfrm>
            <a:custGeom>
              <a:avLst/>
              <a:gdLst/>
              <a:ahLst/>
              <a:cxnLst/>
              <a:rect l="l" t="t" r="r" b="b"/>
              <a:pathLst>
                <a:path w="60" h="49" extrusionOk="0">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84"/>
            <p:cNvSpPr/>
            <p:nvPr/>
          </p:nvSpPr>
          <p:spPr>
            <a:xfrm>
              <a:off x="4277" y="3335"/>
              <a:ext cx="24" cy="33"/>
            </a:xfrm>
            <a:custGeom>
              <a:avLst/>
              <a:gdLst/>
              <a:ahLst/>
              <a:cxnLst/>
              <a:rect l="l" t="t" r="r" b="b"/>
              <a:pathLst>
                <a:path w="32" h="44" extrusionOk="0">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84"/>
            <p:cNvSpPr/>
            <p:nvPr/>
          </p:nvSpPr>
          <p:spPr>
            <a:xfrm>
              <a:off x="4544" y="3293"/>
              <a:ext cx="46" cy="47"/>
            </a:xfrm>
            <a:custGeom>
              <a:avLst/>
              <a:gdLst/>
              <a:ahLst/>
              <a:cxnLst/>
              <a:rect l="l" t="t" r="r" b="b"/>
              <a:pathLst>
                <a:path w="61" h="63" extrusionOk="0">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84"/>
            <p:cNvSpPr/>
            <p:nvPr/>
          </p:nvSpPr>
          <p:spPr>
            <a:xfrm>
              <a:off x="4147" y="3352"/>
              <a:ext cx="46" cy="50"/>
            </a:xfrm>
            <a:custGeom>
              <a:avLst/>
              <a:gdLst/>
              <a:ahLst/>
              <a:cxnLst/>
              <a:rect l="l" t="t" r="r" b="b"/>
              <a:pathLst>
                <a:path w="61" h="67" extrusionOk="0">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95;p84"/>
            <p:cNvSpPr/>
            <p:nvPr/>
          </p:nvSpPr>
          <p:spPr>
            <a:xfrm>
              <a:off x="4098" y="3371"/>
              <a:ext cx="32" cy="27"/>
            </a:xfrm>
            <a:custGeom>
              <a:avLst/>
              <a:gdLst/>
              <a:ahLst/>
              <a:cxnLst/>
              <a:rect l="l" t="t" r="r" b="b"/>
              <a:pathLst>
                <a:path w="43" h="36" extrusionOk="0">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96;p84"/>
            <p:cNvSpPr/>
            <p:nvPr/>
          </p:nvSpPr>
          <p:spPr>
            <a:xfrm>
              <a:off x="4077" y="3342"/>
              <a:ext cx="24" cy="31"/>
            </a:xfrm>
            <a:custGeom>
              <a:avLst/>
              <a:gdLst/>
              <a:ahLst/>
              <a:cxnLst/>
              <a:rect l="l" t="t" r="r" b="b"/>
              <a:pathLst>
                <a:path w="32" h="41" extrusionOk="0">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84"/>
            <p:cNvSpPr/>
            <p:nvPr/>
          </p:nvSpPr>
          <p:spPr>
            <a:xfrm>
              <a:off x="4111" y="3353"/>
              <a:ext cx="34" cy="24"/>
            </a:xfrm>
            <a:custGeom>
              <a:avLst/>
              <a:gdLst/>
              <a:ahLst/>
              <a:cxnLst/>
              <a:rect l="l" t="t" r="r" b="b"/>
              <a:pathLst>
                <a:path w="45" h="32" extrusionOk="0">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84"/>
            <p:cNvSpPr/>
            <p:nvPr/>
          </p:nvSpPr>
          <p:spPr>
            <a:xfrm>
              <a:off x="4062" y="3021"/>
              <a:ext cx="27" cy="55"/>
            </a:xfrm>
            <a:custGeom>
              <a:avLst/>
              <a:gdLst/>
              <a:ahLst/>
              <a:cxnLst/>
              <a:rect l="l" t="t" r="r" b="b"/>
              <a:pathLst>
                <a:path w="35" h="74" extrusionOk="0">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99;p84"/>
            <p:cNvSpPr/>
            <p:nvPr/>
          </p:nvSpPr>
          <p:spPr>
            <a:xfrm>
              <a:off x="4113" y="3012"/>
              <a:ext cx="19" cy="55"/>
            </a:xfrm>
            <a:custGeom>
              <a:avLst/>
              <a:gdLst/>
              <a:ahLst/>
              <a:cxnLst/>
              <a:rect l="l" t="t" r="r" b="b"/>
              <a:pathLst>
                <a:path w="25" h="73" extrusionOk="0">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84"/>
            <p:cNvSpPr/>
            <p:nvPr/>
          </p:nvSpPr>
          <p:spPr>
            <a:xfrm>
              <a:off x="4135" y="2995"/>
              <a:ext cx="10" cy="25"/>
            </a:xfrm>
            <a:custGeom>
              <a:avLst/>
              <a:gdLst/>
              <a:ahLst/>
              <a:cxnLst/>
              <a:rect l="l" t="t" r="r" b="b"/>
              <a:pathLst>
                <a:path w="14" h="33" extrusionOk="0">
                  <a:moveTo>
                    <a:pt x="11" y="0"/>
                  </a:moveTo>
                  <a:cubicBezTo>
                    <a:pt x="7" y="3"/>
                    <a:pt x="5" y="7"/>
                    <a:pt x="1" y="10"/>
                  </a:cubicBezTo>
                  <a:cubicBezTo>
                    <a:pt x="2" y="18"/>
                    <a:pt x="0" y="33"/>
                    <a:pt x="11" y="25"/>
                  </a:cubicBezTo>
                  <a:cubicBezTo>
                    <a:pt x="14" y="15"/>
                    <a:pt x="5" y="4"/>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84"/>
            <p:cNvSpPr/>
            <p:nvPr/>
          </p:nvSpPr>
          <p:spPr>
            <a:xfrm>
              <a:off x="4145" y="3007"/>
              <a:ext cx="21" cy="48"/>
            </a:xfrm>
            <a:custGeom>
              <a:avLst/>
              <a:gdLst/>
              <a:ahLst/>
              <a:cxnLst/>
              <a:rect l="l" t="t" r="r" b="b"/>
              <a:pathLst>
                <a:path w="28" h="64" extrusionOk="0">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84"/>
            <p:cNvSpPr/>
            <p:nvPr/>
          </p:nvSpPr>
          <p:spPr>
            <a:xfrm>
              <a:off x="3876" y="3076"/>
              <a:ext cx="12" cy="27"/>
            </a:xfrm>
            <a:custGeom>
              <a:avLst/>
              <a:gdLst/>
              <a:ahLst/>
              <a:cxnLst/>
              <a:rect l="l" t="t" r="r" b="b"/>
              <a:pathLst>
                <a:path w="16" h="36" extrusionOk="0">
                  <a:moveTo>
                    <a:pt x="14" y="3"/>
                  </a:moveTo>
                  <a:cubicBezTo>
                    <a:pt x="7" y="0"/>
                    <a:pt x="4" y="1"/>
                    <a:pt x="0" y="7"/>
                  </a:cubicBezTo>
                  <a:cubicBezTo>
                    <a:pt x="3" y="14"/>
                    <a:pt x="2" y="17"/>
                    <a:pt x="8" y="22"/>
                  </a:cubicBezTo>
                  <a:cubicBezTo>
                    <a:pt x="16" y="36"/>
                    <a:pt x="11" y="7"/>
                    <a:pt x="14" y="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103;p84"/>
            <p:cNvSpPr/>
            <p:nvPr/>
          </p:nvSpPr>
          <p:spPr>
            <a:xfrm>
              <a:off x="3866" y="3053"/>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84"/>
            <p:cNvSpPr/>
            <p:nvPr/>
          </p:nvSpPr>
          <p:spPr>
            <a:xfrm>
              <a:off x="3862" y="3035"/>
              <a:ext cx="12" cy="14"/>
            </a:xfrm>
            <a:custGeom>
              <a:avLst/>
              <a:gdLst/>
              <a:ahLst/>
              <a:cxnLst/>
              <a:rect l="l" t="t" r="r" b="b"/>
              <a:pathLst>
                <a:path w="16" h="19" extrusionOk="0">
                  <a:moveTo>
                    <a:pt x="10" y="5"/>
                  </a:moveTo>
                  <a:cubicBezTo>
                    <a:pt x="4" y="0"/>
                    <a:pt x="1" y="3"/>
                    <a:pt x="0" y="10"/>
                  </a:cubicBezTo>
                  <a:cubicBezTo>
                    <a:pt x="4" y="15"/>
                    <a:pt x="7" y="16"/>
                    <a:pt x="12" y="19"/>
                  </a:cubicBezTo>
                  <a:cubicBezTo>
                    <a:pt x="16" y="12"/>
                    <a:pt x="14"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84"/>
            <p:cNvSpPr/>
            <p:nvPr/>
          </p:nvSpPr>
          <p:spPr>
            <a:xfrm>
              <a:off x="3850" y="2995"/>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84"/>
            <p:cNvSpPr/>
            <p:nvPr/>
          </p:nvSpPr>
          <p:spPr>
            <a:xfrm>
              <a:off x="3852" y="3020"/>
              <a:ext cx="16" cy="13"/>
            </a:xfrm>
            <a:custGeom>
              <a:avLst/>
              <a:gdLst/>
              <a:ahLst/>
              <a:cxnLst/>
              <a:rect l="l" t="t" r="r" b="b"/>
              <a:pathLst>
                <a:path w="22" h="18" extrusionOk="0">
                  <a:moveTo>
                    <a:pt x="13" y="0"/>
                  </a:moveTo>
                  <a:cubicBezTo>
                    <a:pt x="0" y="8"/>
                    <a:pt x="9" y="12"/>
                    <a:pt x="19" y="18"/>
                  </a:cubicBezTo>
                  <a:cubicBezTo>
                    <a:pt x="20" y="11"/>
                    <a:pt x="22" y="8"/>
                    <a:pt x="14" y="6"/>
                  </a:cubicBezTo>
                  <a:cubicBezTo>
                    <a:pt x="9" y="3"/>
                    <a:pt x="9" y="5"/>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84"/>
            <p:cNvSpPr/>
            <p:nvPr/>
          </p:nvSpPr>
          <p:spPr>
            <a:xfrm>
              <a:off x="4688" y="3643"/>
              <a:ext cx="45" cy="60"/>
            </a:xfrm>
            <a:custGeom>
              <a:avLst/>
              <a:gdLst/>
              <a:ahLst/>
              <a:cxnLst/>
              <a:rect l="l" t="t" r="r" b="b"/>
              <a:pathLst>
                <a:path w="60" h="81" extrusionOk="0">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84"/>
            <p:cNvSpPr/>
            <p:nvPr/>
          </p:nvSpPr>
          <p:spPr>
            <a:xfrm>
              <a:off x="4919" y="3594"/>
              <a:ext cx="53" cy="46"/>
            </a:xfrm>
            <a:custGeom>
              <a:avLst/>
              <a:gdLst/>
              <a:ahLst/>
              <a:cxnLst/>
              <a:rect l="l" t="t" r="r" b="b"/>
              <a:pathLst>
                <a:path w="71" h="61" extrusionOk="0">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84"/>
            <p:cNvSpPr/>
            <p:nvPr/>
          </p:nvSpPr>
          <p:spPr>
            <a:xfrm>
              <a:off x="4759" y="3569"/>
              <a:ext cx="17" cy="23"/>
            </a:xfrm>
            <a:custGeom>
              <a:avLst/>
              <a:gdLst/>
              <a:ahLst/>
              <a:cxnLst/>
              <a:rect l="l" t="t" r="r" b="b"/>
              <a:pathLst>
                <a:path w="23" h="30" extrusionOk="0">
                  <a:moveTo>
                    <a:pt x="9" y="0"/>
                  </a:moveTo>
                  <a:cubicBezTo>
                    <a:pt x="8" y="7"/>
                    <a:pt x="3" y="8"/>
                    <a:pt x="0" y="14"/>
                  </a:cubicBezTo>
                  <a:cubicBezTo>
                    <a:pt x="3" y="21"/>
                    <a:pt x="8" y="24"/>
                    <a:pt x="12" y="30"/>
                  </a:cubicBezTo>
                  <a:cubicBezTo>
                    <a:pt x="23" y="15"/>
                    <a:pt x="4" y="9"/>
                    <a:pt x="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84"/>
            <p:cNvSpPr/>
            <p:nvPr/>
          </p:nvSpPr>
          <p:spPr>
            <a:xfrm>
              <a:off x="4751" y="3547"/>
              <a:ext cx="20" cy="17"/>
            </a:xfrm>
            <a:custGeom>
              <a:avLst/>
              <a:gdLst/>
              <a:ahLst/>
              <a:cxnLst/>
              <a:rect l="l" t="t" r="r" b="b"/>
              <a:pathLst>
                <a:path w="26" h="23" extrusionOk="0">
                  <a:moveTo>
                    <a:pt x="19" y="0"/>
                  </a:moveTo>
                  <a:cubicBezTo>
                    <a:pt x="17" y="12"/>
                    <a:pt x="10" y="11"/>
                    <a:pt x="0" y="14"/>
                  </a:cubicBezTo>
                  <a:cubicBezTo>
                    <a:pt x="5" y="23"/>
                    <a:pt x="11" y="22"/>
                    <a:pt x="21" y="20"/>
                  </a:cubicBezTo>
                  <a:cubicBezTo>
                    <a:pt x="26" y="12"/>
                    <a:pt x="23" y="7"/>
                    <a:pt x="1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84"/>
            <p:cNvSpPr/>
            <p:nvPr/>
          </p:nvSpPr>
          <p:spPr>
            <a:xfrm>
              <a:off x="4598" y="3353"/>
              <a:ext cx="24" cy="33"/>
            </a:xfrm>
            <a:custGeom>
              <a:avLst/>
              <a:gdLst/>
              <a:ahLst/>
              <a:cxnLst/>
              <a:rect l="l" t="t" r="r" b="b"/>
              <a:pathLst>
                <a:path w="32" h="44" extrusionOk="0">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84"/>
            <p:cNvSpPr/>
            <p:nvPr/>
          </p:nvSpPr>
          <p:spPr>
            <a:xfrm>
              <a:off x="4632" y="3396"/>
              <a:ext cx="26" cy="33"/>
            </a:xfrm>
            <a:custGeom>
              <a:avLst/>
              <a:gdLst/>
              <a:ahLst/>
              <a:cxnLst/>
              <a:rect l="l" t="t" r="r" b="b"/>
              <a:pathLst>
                <a:path w="34" h="44" extrusionOk="0">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84"/>
            <p:cNvSpPr/>
            <p:nvPr/>
          </p:nvSpPr>
          <p:spPr>
            <a:xfrm>
              <a:off x="4659" y="3459"/>
              <a:ext cx="28" cy="28"/>
            </a:xfrm>
            <a:custGeom>
              <a:avLst/>
              <a:gdLst/>
              <a:ahLst/>
              <a:cxnLst/>
              <a:rect l="l" t="t" r="r" b="b"/>
              <a:pathLst>
                <a:path w="38" h="37" extrusionOk="0">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84"/>
            <p:cNvSpPr/>
            <p:nvPr/>
          </p:nvSpPr>
          <p:spPr>
            <a:xfrm>
              <a:off x="4693" y="3449"/>
              <a:ext cx="28" cy="26"/>
            </a:xfrm>
            <a:custGeom>
              <a:avLst/>
              <a:gdLst/>
              <a:ahLst/>
              <a:cxnLst/>
              <a:rect l="l" t="t" r="r" b="b"/>
              <a:pathLst>
                <a:path w="38" h="34" extrusionOk="0">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84"/>
            <p:cNvSpPr/>
            <p:nvPr/>
          </p:nvSpPr>
          <p:spPr>
            <a:xfrm>
              <a:off x="4683" y="3413"/>
              <a:ext cx="26" cy="20"/>
            </a:xfrm>
            <a:custGeom>
              <a:avLst/>
              <a:gdLst/>
              <a:ahLst/>
              <a:cxnLst/>
              <a:rect l="l" t="t" r="r" b="b"/>
              <a:pathLst>
                <a:path w="35" h="27" extrusionOk="0">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84"/>
            <p:cNvSpPr/>
            <p:nvPr/>
          </p:nvSpPr>
          <p:spPr>
            <a:xfrm>
              <a:off x="4657" y="3388"/>
              <a:ext cx="26" cy="35"/>
            </a:xfrm>
            <a:custGeom>
              <a:avLst/>
              <a:gdLst/>
              <a:ahLst/>
              <a:cxnLst/>
              <a:rect l="l" t="t" r="r" b="b"/>
              <a:pathLst>
                <a:path w="35" h="47" extrusionOk="0">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84"/>
            <p:cNvSpPr/>
            <p:nvPr/>
          </p:nvSpPr>
          <p:spPr>
            <a:xfrm>
              <a:off x="4625" y="3372"/>
              <a:ext cx="24" cy="26"/>
            </a:xfrm>
            <a:custGeom>
              <a:avLst/>
              <a:gdLst/>
              <a:ahLst/>
              <a:cxnLst/>
              <a:rect l="l" t="t" r="r" b="b"/>
              <a:pathLst>
                <a:path w="32" h="35" extrusionOk="0">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84"/>
            <p:cNvSpPr/>
            <p:nvPr/>
          </p:nvSpPr>
          <p:spPr>
            <a:xfrm>
              <a:off x="4665" y="3425"/>
              <a:ext cx="24" cy="26"/>
            </a:xfrm>
            <a:custGeom>
              <a:avLst/>
              <a:gdLst/>
              <a:ahLst/>
              <a:cxnLst/>
              <a:rect l="l" t="t" r="r" b="b"/>
              <a:pathLst>
                <a:path w="32" h="35" extrusionOk="0">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84"/>
            <p:cNvSpPr/>
            <p:nvPr/>
          </p:nvSpPr>
          <p:spPr>
            <a:xfrm>
              <a:off x="3055" y="2051"/>
              <a:ext cx="141" cy="108"/>
            </a:xfrm>
            <a:custGeom>
              <a:avLst/>
              <a:gdLst/>
              <a:ahLst/>
              <a:cxnLst/>
              <a:rect l="l" t="t" r="r" b="b"/>
              <a:pathLst>
                <a:path w="189" h="144" extrusionOk="0">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84"/>
            <p:cNvSpPr/>
            <p:nvPr/>
          </p:nvSpPr>
          <p:spPr>
            <a:xfrm>
              <a:off x="3139" y="2155"/>
              <a:ext cx="40" cy="12"/>
            </a:xfrm>
            <a:custGeom>
              <a:avLst/>
              <a:gdLst/>
              <a:ahLst/>
              <a:cxnLst/>
              <a:rect l="l" t="t" r="r" b="b"/>
              <a:pathLst>
                <a:path w="53" h="17" extrusionOk="0">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84"/>
            <p:cNvSpPr/>
            <p:nvPr/>
          </p:nvSpPr>
          <p:spPr>
            <a:xfrm>
              <a:off x="3344" y="1999"/>
              <a:ext cx="42" cy="28"/>
            </a:xfrm>
            <a:custGeom>
              <a:avLst/>
              <a:gdLst/>
              <a:ahLst/>
              <a:cxnLst/>
              <a:rect l="l" t="t" r="r" b="b"/>
              <a:pathLst>
                <a:path w="57" h="37" extrusionOk="0">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84"/>
            <p:cNvSpPr/>
            <p:nvPr/>
          </p:nvSpPr>
          <p:spPr>
            <a:xfrm>
              <a:off x="3374" y="2012"/>
              <a:ext cx="50" cy="20"/>
            </a:xfrm>
            <a:custGeom>
              <a:avLst/>
              <a:gdLst/>
              <a:ahLst/>
              <a:cxnLst/>
              <a:rect l="l" t="t" r="r" b="b"/>
              <a:pathLst>
                <a:path w="68" h="26" extrusionOk="0">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84"/>
            <p:cNvSpPr/>
            <p:nvPr/>
          </p:nvSpPr>
          <p:spPr>
            <a:xfrm>
              <a:off x="3428" y="2015"/>
              <a:ext cx="50" cy="32"/>
            </a:xfrm>
            <a:custGeom>
              <a:avLst/>
              <a:gdLst/>
              <a:ahLst/>
              <a:cxnLst/>
              <a:rect l="l" t="t" r="r" b="b"/>
              <a:pathLst>
                <a:path w="66" h="43" extrusionOk="0">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84"/>
            <p:cNvSpPr/>
            <p:nvPr/>
          </p:nvSpPr>
          <p:spPr>
            <a:xfrm>
              <a:off x="3777" y="2042"/>
              <a:ext cx="88" cy="31"/>
            </a:xfrm>
            <a:custGeom>
              <a:avLst/>
              <a:gdLst/>
              <a:ahLst/>
              <a:cxnLst/>
              <a:rect l="l" t="t" r="r" b="b"/>
              <a:pathLst>
                <a:path w="117" h="41" extrusionOk="0">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84"/>
            <p:cNvSpPr/>
            <p:nvPr/>
          </p:nvSpPr>
          <p:spPr>
            <a:xfrm>
              <a:off x="3867" y="2041"/>
              <a:ext cx="46" cy="24"/>
            </a:xfrm>
            <a:custGeom>
              <a:avLst/>
              <a:gdLst/>
              <a:ahLst/>
              <a:cxnLst/>
              <a:rect l="l" t="t" r="r" b="b"/>
              <a:pathLst>
                <a:path w="62" h="32" extrusionOk="0">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84"/>
            <p:cNvSpPr/>
            <p:nvPr/>
          </p:nvSpPr>
          <p:spPr>
            <a:xfrm>
              <a:off x="3846" y="2070"/>
              <a:ext cx="37" cy="17"/>
            </a:xfrm>
            <a:custGeom>
              <a:avLst/>
              <a:gdLst/>
              <a:ahLst/>
              <a:cxnLst/>
              <a:rect l="l" t="t" r="r" b="b"/>
              <a:pathLst>
                <a:path w="49" h="23" extrusionOk="0">
                  <a:moveTo>
                    <a:pt x="20" y="1"/>
                  </a:moveTo>
                  <a:cubicBezTo>
                    <a:pt x="15" y="2"/>
                    <a:pt x="8" y="0"/>
                    <a:pt x="6" y="5"/>
                  </a:cubicBezTo>
                  <a:cubicBezTo>
                    <a:pt x="0" y="19"/>
                    <a:pt x="32" y="21"/>
                    <a:pt x="38" y="23"/>
                  </a:cubicBezTo>
                  <a:cubicBezTo>
                    <a:pt x="49" y="6"/>
                    <a:pt x="35" y="3"/>
                    <a:pt x="20"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84"/>
            <p:cNvSpPr/>
            <p:nvPr/>
          </p:nvSpPr>
          <p:spPr>
            <a:xfrm>
              <a:off x="4098" y="2294"/>
              <a:ext cx="76" cy="114"/>
            </a:xfrm>
            <a:custGeom>
              <a:avLst/>
              <a:gdLst/>
              <a:ahLst/>
              <a:cxnLst/>
              <a:rect l="l" t="t" r="r" b="b"/>
              <a:pathLst>
                <a:path w="102" h="152" extrusionOk="0">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84"/>
            <p:cNvSpPr/>
            <p:nvPr/>
          </p:nvSpPr>
          <p:spPr>
            <a:xfrm>
              <a:off x="4159" y="2412"/>
              <a:ext cx="55" cy="78"/>
            </a:xfrm>
            <a:custGeom>
              <a:avLst/>
              <a:gdLst/>
              <a:ahLst/>
              <a:cxnLst/>
              <a:rect l="l" t="t" r="r" b="b"/>
              <a:pathLst>
                <a:path w="74" h="103" extrusionOk="0">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84"/>
            <p:cNvSpPr/>
            <p:nvPr/>
          </p:nvSpPr>
          <p:spPr>
            <a:xfrm>
              <a:off x="4123" y="2492"/>
              <a:ext cx="109" cy="189"/>
            </a:xfrm>
            <a:custGeom>
              <a:avLst/>
              <a:gdLst/>
              <a:ahLst/>
              <a:cxnLst/>
              <a:rect l="l" t="t" r="r" b="b"/>
              <a:pathLst>
                <a:path w="146" h="252" extrusionOk="0">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84"/>
            <p:cNvSpPr/>
            <p:nvPr/>
          </p:nvSpPr>
          <p:spPr>
            <a:xfrm>
              <a:off x="3062" y="1988"/>
              <a:ext cx="52" cy="30"/>
            </a:xfrm>
            <a:custGeom>
              <a:avLst/>
              <a:gdLst/>
              <a:ahLst/>
              <a:cxnLst/>
              <a:rect l="l" t="t" r="r" b="b"/>
              <a:pathLst>
                <a:path w="70" h="40" extrusionOk="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84"/>
            <p:cNvSpPr/>
            <p:nvPr/>
          </p:nvSpPr>
          <p:spPr>
            <a:xfrm>
              <a:off x="2955" y="1997"/>
              <a:ext cx="19" cy="22"/>
            </a:xfrm>
            <a:custGeom>
              <a:avLst/>
              <a:gdLst/>
              <a:ahLst/>
              <a:cxnLst/>
              <a:rect l="l" t="t" r="r" b="b"/>
              <a:pathLst>
                <a:path w="26" h="29" extrusionOk="0">
                  <a:moveTo>
                    <a:pt x="18" y="0"/>
                  </a:moveTo>
                  <a:cubicBezTo>
                    <a:pt x="9" y="6"/>
                    <a:pt x="4" y="7"/>
                    <a:pt x="0" y="18"/>
                  </a:cubicBezTo>
                  <a:cubicBezTo>
                    <a:pt x="7" y="25"/>
                    <a:pt x="9" y="29"/>
                    <a:pt x="18" y="26"/>
                  </a:cubicBezTo>
                  <a:cubicBezTo>
                    <a:pt x="22" y="14"/>
                    <a:pt x="26" y="12"/>
                    <a:pt x="1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84"/>
            <p:cNvSpPr/>
            <p:nvPr/>
          </p:nvSpPr>
          <p:spPr>
            <a:xfrm>
              <a:off x="2979" y="1996"/>
              <a:ext cx="37" cy="27"/>
            </a:xfrm>
            <a:custGeom>
              <a:avLst/>
              <a:gdLst/>
              <a:ahLst/>
              <a:cxnLst/>
              <a:rect l="l" t="t" r="r" b="b"/>
              <a:pathLst>
                <a:path w="49" h="36" extrusionOk="0">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84"/>
            <p:cNvSpPr/>
            <p:nvPr/>
          </p:nvSpPr>
          <p:spPr>
            <a:xfrm>
              <a:off x="3040" y="1987"/>
              <a:ext cx="20" cy="16"/>
            </a:xfrm>
            <a:custGeom>
              <a:avLst/>
              <a:gdLst/>
              <a:ahLst/>
              <a:cxnLst/>
              <a:rect l="l" t="t" r="r" b="b"/>
              <a:pathLst>
                <a:path w="27" h="22" extrusionOk="0">
                  <a:moveTo>
                    <a:pt x="11" y="0"/>
                  </a:moveTo>
                  <a:cubicBezTo>
                    <a:pt x="8" y="4"/>
                    <a:pt x="0" y="8"/>
                    <a:pt x="3" y="12"/>
                  </a:cubicBezTo>
                  <a:cubicBezTo>
                    <a:pt x="6" y="17"/>
                    <a:pt x="19" y="22"/>
                    <a:pt x="19" y="22"/>
                  </a:cubicBezTo>
                  <a:cubicBezTo>
                    <a:pt x="27" y="10"/>
                    <a:pt x="15" y="11"/>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84"/>
            <p:cNvSpPr/>
            <p:nvPr/>
          </p:nvSpPr>
          <p:spPr>
            <a:xfrm>
              <a:off x="3022" y="2005"/>
              <a:ext cx="15" cy="13"/>
            </a:xfrm>
            <a:custGeom>
              <a:avLst/>
              <a:gdLst/>
              <a:ahLst/>
              <a:cxnLst/>
              <a:rect l="l" t="t" r="r" b="b"/>
              <a:pathLst>
                <a:path w="20" h="18" extrusionOk="0">
                  <a:moveTo>
                    <a:pt x="11" y="0"/>
                  </a:moveTo>
                  <a:cubicBezTo>
                    <a:pt x="1" y="14"/>
                    <a:pt x="0" y="9"/>
                    <a:pt x="9" y="18"/>
                  </a:cubicBezTo>
                  <a:cubicBezTo>
                    <a:pt x="20" y="14"/>
                    <a:pt x="16" y="18"/>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84"/>
            <p:cNvSpPr/>
            <p:nvPr/>
          </p:nvSpPr>
          <p:spPr>
            <a:xfrm>
              <a:off x="4162" y="2021"/>
              <a:ext cx="18" cy="33"/>
            </a:xfrm>
            <a:custGeom>
              <a:avLst/>
              <a:gdLst/>
              <a:ahLst/>
              <a:cxnLst/>
              <a:rect l="l" t="t" r="r" b="b"/>
              <a:pathLst>
                <a:path w="24" h="44" extrusionOk="0">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84"/>
            <p:cNvSpPr/>
            <p:nvPr/>
          </p:nvSpPr>
          <p:spPr>
            <a:xfrm>
              <a:off x="3278" y="3473"/>
              <a:ext cx="31" cy="18"/>
            </a:xfrm>
            <a:custGeom>
              <a:avLst/>
              <a:gdLst/>
              <a:ahLst/>
              <a:cxnLst/>
              <a:rect l="l" t="t" r="r" b="b"/>
              <a:pathLst>
                <a:path w="41" h="24" extrusionOk="0">
                  <a:moveTo>
                    <a:pt x="30" y="0"/>
                  </a:moveTo>
                  <a:cubicBezTo>
                    <a:pt x="4" y="4"/>
                    <a:pt x="0" y="17"/>
                    <a:pt x="26" y="24"/>
                  </a:cubicBezTo>
                  <a:cubicBezTo>
                    <a:pt x="41" y="19"/>
                    <a:pt x="38" y="10"/>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84"/>
            <p:cNvSpPr/>
            <p:nvPr/>
          </p:nvSpPr>
          <p:spPr>
            <a:xfrm>
              <a:off x="3318" y="3466"/>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84"/>
            <p:cNvSpPr/>
            <p:nvPr/>
          </p:nvSpPr>
          <p:spPr>
            <a:xfrm>
              <a:off x="3251" y="3312"/>
              <a:ext cx="9"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84"/>
            <p:cNvSpPr/>
            <p:nvPr/>
          </p:nvSpPr>
          <p:spPr>
            <a:xfrm>
              <a:off x="3311" y="3239"/>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84"/>
            <p:cNvSpPr/>
            <p:nvPr/>
          </p:nvSpPr>
          <p:spPr>
            <a:xfrm>
              <a:off x="3287" y="3238"/>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84"/>
            <p:cNvSpPr/>
            <p:nvPr/>
          </p:nvSpPr>
          <p:spPr>
            <a:xfrm>
              <a:off x="3276" y="3260"/>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84"/>
            <p:cNvSpPr/>
            <p:nvPr/>
          </p:nvSpPr>
          <p:spPr>
            <a:xfrm>
              <a:off x="3251" y="3294"/>
              <a:ext cx="9"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84"/>
            <p:cNvSpPr/>
            <p:nvPr/>
          </p:nvSpPr>
          <p:spPr>
            <a:xfrm>
              <a:off x="3270" y="3281"/>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84"/>
            <p:cNvSpPr/>
            <p:nvPr/>
          </p:nvSpPr>
          <p:spPr>
            <a:xfrm>
              <a:off x="2537" y="2293"/>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84"/>
            <p:cNvSpPr/>
            <p:nvPr/>
          </p:nvSpPr>
          <p:spPr>
            <a:xfrm>
              <a:off x="2476" y="2259"/>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84"/>
            <p:cNvSpPr/>
            <p:nvPr/>
          </p:nvSpPr>
          <p:spPr>
            <a:xfrm>
              <a:off x="2238" y="2042"/>
              <a:ext cx="2060" cy="1644"/>
            </a:xfrm>
            <a:custGeom>
              <a:avLst/>
              <a:gdLst/>
              <a:ahLst/>
              <a:cxnLst/>
              <a:rect l="l" t="t" r="r" b="b"/>
              <a:pathLst>
                <a:path w="2060" h="1644" extrusionOk="0">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147" name="Google Shape;147;p84" descr="artplus_nature_naturalcity42_a"/>
          <p:cNvPicPr preferRelativeResize="0"/>
          <p:nvPr/>
        </p:nvPicPr>
        <p:blipFill rotWithShape="1">
          <a:blip r:embed="rId2">
            <a:alphaModFix/>
          </a:blip>
          <a:srcRect/>
          <a:stretch/>
        </p:blipFill>
        <p:spPr>
          <a:xfrm>
            <a:off x="4870450" y="3167063"/>
            <a:ext cx="4425950" cy="2989262"/>
          </a:xfrm>
          <a:prstGeom prst="rect">
            <a:avLst/>
          </a:prstGeom>
          <a:noFill/>
          <a:ln>
            <a:noFill/>
          </a:ln>
        </p:spPr>
      </p:pic>
      <p:pic>
        <p:nvPicPr>
          <p:cNvPr id="148" name="Google Shape;148;p84" descr="artplus_nature_naturalcity42_i"/>
          <p:cNvPicPr preferRelativeResize="0"/>
          <p:nvPr/>
        </p:nvPicPr>
        <p:blipFill rotWithShape="1">
          <a:blip r:embed="rId3">
            <a:alphaModFix/>
          </a:blip>
          <a:srcRect/>
          <a:stretch/>
        </p:blipFill>
        <p:spPr>
          <a:xfrm>
            <a:off x="6956425" y="3352800"/>
            <a:ext cx="1654175" cy="877888"/>
          </a:xfrm>
          <a:prstGeom prst="rect">
            <a:avLst/>
          </a:prstGeom>
          <a:noFill/>
          <a:ln>
            <a:noFill/>
          </a:ln>
        </p:spPr>
      </p:pic>
      <p:pic>
        <p:nvPicPr>
          <p:cNvPr id="149" name="Google Shape;149;p84" descr="artplus_nature_naturalcity42_c"/>
          <p:cNvPicPr preferRelativeResize="0"/>
          <p:nvPr/>
        </p:nvPicPr>
        <p:blipFill rotWithShape="1">
          <a:blip r:embed="rId4">
            <a:alphaModFix/>
          </a:blip>
          <a:srcRect/>
          <a:stretch/>
        </p:blipFill>
        <p:spPr>
          <a:xfrm>
            <a:off x="9296400" y="2895600"/>
            <a:ext cx="1112838" cy="866775"/>
          </a:xfrm>
          <a:prstGeom prst="rect">
            <a:avLst/>
          </a:prstGeom>
          <a:noFill/>
          <a:ln>
            <a:noFill/>
          </a:ln>
        </p:spPr>
      </p:pic>
      <p:pic>
        <p:nvPicPr>
          <p:cNvPr id="150" name="Google Shape;150;p84" descr="artplus_nature_naturalcity42_f"/>
          <p:cNvPicPr preferRelativeResize="0"/>
          <p:nvPr/>
        </p:nvPicPr>
        <p:blipFill rotWithShape="1">
          <a:blip r:embed="rId5">
            <a:alphaModFix/>
          </a:blip>
          <a:srcRect/>
          <a:stretch/>
        </p:blipFill>
        <p:spPr>
          <a:xfrm>
            <a:off x="4994275" y="4594225"/>
            <a:ext cx="4911725" cy="1882775"/>
          </a:xfrm>
          <a:prstGeom prst="rect">
            <a:avLst/>
          </a:prstGeom>
          <a:noFill/>
          <a:ln>
            <a:noFill/>
          </a:ln>
        </p:spPr>
      </p:pic>
      <p:sp>
        <p:nvSpPr>
          <p:cNvPr id="151" name="Google Shape;151;p84"/>
          <p:cNvSpPr txBox="1"/>
          <p:nvPr/>
        </p:nvSpPr>
        <p:spPr>
          <a:xfrm>
            <a:off x="8007350" y="152400"/>
            <a:ext cx="984250" cy="3968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a:solidFill>
                  <a:srgbClr val="000000"/>
                </a:solidFill>
                <a:latin typeface="Verdana"/>
                <a:ea typeface="Verdana"/>
                <a:cs typeface="Verdana"/>
                <a:sym typeface="Verdana"/>
              </a:rPr>
              <a:t>LOGO</a:t>
            </a:r>
            <a:endParaRPr/>
          </a:p>
        </p:txBody>
      </p:sp>
      <p:pic>
        <p:nvPicPr>
          <p:cNvPr id="152" name="Google Shape;152;p84" descr="artplus_nature_naturalcity42_b"/>
          <p:cNvPicPr preferRelativeResize="0"/>
          <p:nvPr/>
        </p:nvPicPr>
        <p:blipFill rotWithShape="1">
          <a:blip r:embed="rId6">
            <a:alphaModFix/>
          </a:blip>
          <a:srcRect/>
          <a:stretch/>
        </p:blipFill>
        <p:spPr>
          <a:xfrm>
            <a:off x="5195888" y="3097213"/>
            <a:ext cx="2971800" cy="571500"/>
          </a:xfrm>
          <a:prstGeom prst="rect">
            <a:avLst/>
          </a:prstGeom>
          <a:noFill/>
          <a:ln>
            <a:noFill/>
          </a:ln>
        </p:spPr>
      </p:pic>
      <p:pic>
        <p:nvPicPr>
          <p:cNvPr id="153" name="Google Shape;153;p84" descr="artplus_nature_naturalcity42_e"/>
          <p:cNvPicPr preferRelativeResize="0"/>
          <p:nvPr/>
        </p:nvPicPr>
        <p:blipFill rotWithShape="1">
          <a:blip r:embed="rId7">
            <a:alphaModFix/>
          </a:blip>
          <a:srcRect/>
          <a:stretch/>
        </p:blipFill>
        <p:spPr>
          <a:xfrm>
            <a:off x="5943600" y="1993900"/>
            <a:ext cx="1546225" cy="1663700"/>
          </a:xfrm>
          <a:prstGeom prst="rect">
            <a:avLst/>
          </a:prstGeom>
          <a:noFill/>
          <a:ln>
            <a:noFill/>
          </a:ln>
        </p:spPr>
      </p:pic>
      <p:pic>
        <p:nvPicPr>
          <p:cNvPr id="154" name="Google Shape;154;p84" descr="artplus_nature_naturalcity42_d"/>
          <p:cNvPicPr preferRelativeResize="0"/>
          <p:nvPr/>
        </p:nvPicPr>
        <p:blipFill rotWithShape="1">
          <a:blip r:embed="rId8">
            <a:alphaModFix/>
          </a:blip>
          <a:srcRect/>
          <a:stretch/>
        </p:blipFill>
        <p:spPr>
          <a:xfrm>
            <a:off x="5626100" y="2862263"/>
            <a:ext cx="623888" cy="579437"/>
          </a:xfrm>
          <a:prstGeom prst="rect">
            <a:avLst/>
          </a:prstGeom>
          <a:noFill/>
          <a:ln>
            <a:noFill/>
          </a:ln>
        </p:spPr>
      </p:pic>
      <p:pic>
        <p:nvPicPr>
          <p:cNvPr id="155" name="Google Shape;155;p84" descr="a1"/>
          <p:cNvPicPr preferRelativeResize="0"/>
          <p:nvPr/>
        </p:nvPicPr>
        <p:blipFill rotWithShape="1">
          <a:blip r:embed="rId9">
            <a:alphaModFix/>
          </a:blip>
          <a:srcRect/>
          <a:stretch/>
        </p:blipFill>
        <p:spPr>
          <a:xfrm>
            <a:off x="9359900" y="95250"/>
            <a:ext cx="1803400" cy="2070100"/>
          </a:xfrm>
          <a:prstGeom prst="rect">
            <a:avLst/>
          </a:prstGeom>
          <a:noFill/>
          <a:ln>
            <a:noFill/>
          </a:ln>
        </p:spPr>
      </p:pic>
      <p:pic>
        <p:nvPicPr>
          <p:cNvPr id="156" name="Google Shape;156;p84" descr="b_1"/>
          <p:cNvPicPr preferRelativeResize="0"/>
          <p:nvPr/>
        </p:nvPicPr>
        <p:blipFill rotWithShape="1">
          <a:blip r:embed="rId10">
            <a:alphaModFix/>
          </a:blip>
          <a:srcRect/>
          <a:stretch/>
        </p:blipFill>
        <p:spPr>
          <a:xfrm>
            <a:off x="10204450" y="1968500"/>
            <a:ext cx="1079500" cy="469900"/>
          </a:xfrm>
          <a:prstGeom prst="rect">
            <a:avLst/>
          </a:prstGeom>
          <a:noFill/>
          <a:ln>
            <a:noFill/>
          </a:ln>
        </p:spPr>
      </p:pic>
      <p:sp>
        <p:nvSpPr>
          <p:cNvPr id="157" name="Google Shape;157;p84"/>
          <p:cNvSpPr txBox="1">
            <a:spLocks noGrp="1"/>
          </p:cNvSpPr>
          <p:nvPr>
            <p:ph type="ctrTitle"/>
          </p:nvPr>
        </p:nvSpPr>
        <p:spPr>
          <a:xfrm>
            <a:off x="304800" y="4419600"/>
            <a:ext cx="64008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3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8" name="Google Shape;158;p84"/>
          <p:cNvSpPr txBox="1">
            <a:spLocks noGrp="1"/>
          </p:cNvSpPr>
          <p:nvPr>
            <p:ph type="subTitle" idx="1"/>
          </p:nvPr>
        </p:nvSpPr>
        <p:spPr>
          <a:xfrm>
            <a:off x="304800" y="5715000"/>
            <a:ext cx="6400800" cy="381000"/>
          </a:xfrm>
          <a:prstGeom prst="rect">
            <a:avLst/>
          </a:prstGeom>
          <a:noFill/>
          <a:ln>
            <a:noFill/>
          </a:ln>
        </p:spPr>
        <p:txBody>
          <a:bodyPr spcFirstLastPara="1" wrap="square" lIns="91425" tIns="45700" rIns="91425" bIns="45700" anchor="t" anchorCtr="0">
            <a:noAutofit/>
          </a:bodyPr>
          <a:lstStyle>
            <a:lvl1pPr lvl="0" algn="l">
              <a:spcBef>
                <a:spcPts val="360"/>
              </a:spcBef>
              <a:spcAft>
                <a:spcPts val="0"/>
              </a:spcAft>
              <a:buSzPts val="1800"/>
              <a:buFont typeface="Noto Sans Symbols"/>
              <a:buNone/>
              <a:defRPr sz="1800" b="1" i="1">
                <a:solidFill>
                  <a:schemeClr val="lt1"/>
                </a:solidFill>
              </a:defRPr>
            </a:lvl1pPr>
            <a:lvl2pPr lvl="1" algn="l">
              <a:spcBef>
                <a:spcPts val="360"/>
              </a:spcBef>
              <a:spcAft>
                <a:spcPts val="0"/>
              </a:spcAft>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159" name="Google Shape;159;p84"/>
          <p:cNvSpPr txBox="1">
            <a:spLocks noGrp="1"/>
          </p:cNvSpPr>
          <p:nvPr>
            <p:ph type="dt" idx="10"/>
          </p:nvPr>
        </p:nvSpPr>
        <p:spPr>
          <a:xfrm>
            <a:off x="304800" y="6477000"/>
            <a:ext cx="2133600" cy="1682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84"/>
          <p:cNvSpPr txBox="1">
            <a:spLocks noGrp="1"/>
          </p:cNvSpPr>
          <p:nvPr>
            <p:ph type="ftr" idx="11"/>
          </p:nvPr>
        </p:nvSpPr>
        <p:spPr>
          <a:xfrm>
            <a:off x="6705600" y="6477000"/>
            <a:ext cx="2286000" cy="16827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84"/>
          <p:cNvSpPr txBox="1">
            <a:spLocks noGrp="1"/>
          </p:cNvSpPr>
          <p:nvPr>
            <p:ph type="sldNum" idx="12"/>
          </p:nvPr>
        </p:nvSpPr>
        <p:spPr>
          <a:xfrm>
            <a:off x="3657600" y="6477000"/>
            <a:ext cx="2133600" cy="168275"/>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200">
                <a:solidFill>
                  <a:schemeClr val="lt1"/>
                </a:solidFill>
                <a:latin typeface="Arial"/>
                <a:ea typeface="Arial"/>
                <a:cs typeface="Arial"/>
                <a:sym typeface="Arial"/>
              </a:defRPr>
            </a:lvl1pPr>
            <a:lvl2pPr marL="0" marR="0" lvl="1" indent="0" algn="ctr">
              <a:spcBef>
                <a:spcPts val="0"/>
              </a:spcBef>
              <a:spcAft>
                <a:spcPts val="0"/>
              </a:spcAft>
              <a:buNone/>
              <a:defRPr sz="1200">
                <a:solidFill>
                  <a:schemeClr val="lt1"/>
                </a:solidFill>
                <a:latin typeface="Arial"/>
                <a:ea typeface="Arial"/>
                <a:cs typeface="Arial"/>
                <a:sym typeface="Arial"/>
              </a:defRPr>
            </a:lvl2pPr>
            <a:lvl3pPr marL="0" marR="0" lvl="2" indent="0" algn="ctr">
              <a:spcBef>
                <a:spcPts val="0"/>
              </a:spcBef>
              <a:spcAft>
                <a:spcPts val="0"/>
              </a:spcAft>
              <a:buNone/>
              <a:defRPr sz="1200">
                <a:solidFill>
                  <a:schemeClr val="lt1"/>
                </a:solidFill>
                <a:latin typeface="Arial"/>
                <a:ea typeface="Arial"/>
                <a:cs typeface="Arial"/>
                <a:sym typeface="Arial"/>
              </a:defRPr>
            </a:lvl3pPr>
            <a:lvl4pPr marL="0" marR="0" lvl="3" indent="0" algn="ctr">
              <a:spcBef>
                <a:spcPts val="0"/>
              </a:spcBef>
              <a:spcAft>
                <a:spcPts val="0"/>
              </a:spcAft>
              <a:buNone/>
              <a:defRPr sz="1200">
                <a:solidFill>
                  <a:schemeClr val="lt1"/>
                </a:solidFill>
                <a:latin typeface="Arial"/>
                <a:ea typeface="Arial"/>
                <a:cs typeface="Arial"/>
                <a:sym typeface="Arial"/>
              </a:defRPr>
            </a:lvl4pPr>
            <a:lvl5pPr marL="0" marR="0" lvl="4" indent="0" algn="ctr">
              <a:spcBef>
                <a:spcPts val="0"/>
              </a:spcBef>
              <a:spcAft>
                <a:spcPts val="0"/>
              </a:spcAft>
              <a:buNone/>
              <a:defRPr sz="1200">
                <a:solidFill>
                  <a:schemeClr val="lt1"/>
                </a:solidFill>
                <a:latin typeface="Arial"/>
                <a:ea typeface="Arial"/>
                <a:cs typeface="Arial"/>
                <a:sym typeface="Arial"/>
              </a:defRPr>
            </a:lvl5pPr>
            <a:lvl6pPr marL="0" marR="0" lvl="5" indent="0" algn="ctr">
              <a:spcBef>
                <a:spcPts val="0"/>
              </a:spcBef>
              <a:spcAft>
                <a:spcPts val="0"/>
              </a:spcAft>
              <a:buNone/>
              <a:defRPr sz="1200">
                <a:solidFill>
                  <a:schemeClr val="lt1"/>
                </a:solidFill>
                <a:latin typeface="Arial"/>
                <a:ea typeface="Arial"/>
                <a:cs typeface="Arial"/>
                <a:sym typeface="Arial"/>
              </a:defRPr>
            </a:lvl6pPr>
            <a:lvl7pPr marL="0" marR="0" lvl="6" indent="0" algn="ctr">
              <a:spcBef>
                <a:spcPts val="0"/>
              </a:spcBef>
              <a:spcAft>
                <a:spcPts val="0"/>
              </a:spcAft>
              <a:buNone/>
              <a:defRPr sz="1200">
                <a:solidFill>
                  <a:schemeClr val="lt1"/>
                </a:solidFill>
                <a:latin typeface="Arial"/>
                <a:ea typeface="Arial"/>
                <a:cs typeface="Arial"/>
                <a:sym typeface="Arial"/>
              </a:defRPr>
            </a:lvl7pPr>
            <a:lvl8pPr marL="0" marR="0" lvl="7" indent="0" algn="ctr">
              <a:spcBef>
                <a:spcPts val="0"/>
              </a:spcBef>
              <a:spcAft>
                <a:spcPts val="0"/>
              </a:spcAft>
              <a:buNone/>
              <a:defRPr sz="1200">
                <a:solidFill>
                  <a:schemeClr val="lt1"/>
                </a:solidFill>
                <a:latin typeface="Arial"/>
                <a:ea typeface="Arial"/>
                <a:cs typeface="Arial"/>
                <a:sym typeface="Arial"/>
              </a:defRPr>
            </a:lvl8pPr>
            <a:lvl9pPr marL="0" marR="0" lvl="8" indent="0" algn="ctr">
              <a:spcBef>
                <a:spcPts val="0"/>
              </a:spcBef>
              <a:spcAft>
                <a:spcPts val="0"/>
              </a:spcAft>
              <a:buNone/>
              <a:defRPr sz="12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fade">
                                      <p:cBhvr>
                                        <p:cTn id="10" dur="2000"/>
                                        <p:tgtEl>
                                          <p:spTgt spid="147"/>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52"/>
                                        </p:tgtEl>
                                        <p:attrNameLst>
                                          <p:attrName>style.visibility</p:attrName>
                                        </p:attrNameLst>
                                      </p:cBhvr>
                                      <p:to>
                                        <p:strVal val="visible"/>
                                      </p:to>
                                    </p:set>
                                    <p:animEffect transition="in" filter="fade">
                                      <p:cBhvr>
                                        <p:cTn id="14" dur="1000"/>
                                        <p:tgtEl>
                                          <p:spTgt spid="152"/>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fade">
                                      <p:cBhvr>
                                        <p:cTn id="18" dur="500"/>
                                        <p:tgtEl>
                                          <p:spTgt spid="154"/>
                                        </p:tgtEl>
                                      </p:cBhvr>
                                    </p:animEffect>
                                  </p:childTnLst>
                                </p:cTn>
                              </p:par>
                            </p:childTnLst>
                          </p:cTn>
                        </p:par>
                        <p:par>
                          <p:cTn id="19" fill="hold">
                            <p:stCondLst>
                              <p:cond delay="3500"/>
                            </p:stCondLst>
                            <p:childTnLst>
                              <p:par>
                                <p:cTn id="20" presetID="10" presetClass="entr" presetSubtype="0" fill="hold" nodeType="after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1000"/>
                                        <p:tgtEl>
                                          <p:spTgt spid="149"/>
                                        </p:tgtEl>
                                      </p:cBhvr>
                                    </p:animEffect>
                                  </p:childTnLst>
                                </p:cTn>
                              </p:par>
                            </p:childTnLst>
                          </p:cTn>
                        </p:par>
                        <p:par>
                          <p:cTn id="27" fill="hold">
                            <p:stCondLst>
                              <p:cond delay="5000"/>
                            </p:stCondLst>
                            <p:childTnLst>
                              <p:par>
                                <p:cTn id="28" presetID="10" presetClass="entr" presetSubtype="0" fill="hold" nodeType="afterEffect">
                                  <p:stCondLst>
                                    <p:cond delay="0"/>
                                  </p:stCondLst>
                                  <p:childTnLst>
                                    <p:set>
                                      <p:cBhvr>
                                        <p:cTn id="29" dur="1" fill="hold">
                                          <p:stCondLst>
                                            <p:cond delay="0"/>
                                          </p:stCondLst>
                                        </p:cTn>
                                        <p:tgtEl>
                                          <p:spTgt spid="148"/>
                                        </p:tgtEl>
                                        <p:attrNameLst>
                                          <p:attrName>style.visibility</p:attrName>
                                        </p:attrNameLst>
                                      </p:cBhvr>
                                      <p:to>
                                        <p:strVal val="visible"/>
                                      </p:to>
                                    </p:set>
                                    <p:animEffect transition="in" filter="fade">
                                      <p:cBhvr>
                                        <p:cTn id="30" dur="500"/>
                                        <p:tgtEl>
                                          <p:spTgt spid="148"/>
                                        </p:tgtEl>
                                      </p:cBhvr>
                                    </p:animEffect>
                                  </p:childTnLst>
                                </p:cTn>
                              </p:par>
                            </p:childTnLst>
                          </p:cTn>
                        </p:par>
                        <p:par>
                          <p:cTn id="31" fill="hold">
                            <p:stCondLst>
                              <p:cond delay="5500"/>
                            </p:stCondLst>
                            <p:childTnLst>
                              <p:par>
                                <p:cTn id="32" presetID="10" presetClass="entr" presetSubtype="0" fill="hold" nodeType="afterEffect">
                                  <p:stCondLst>
                                    <p:cond delay="0"/>
                                  </p:stCondLst>
                                  <p:childTnLst>
                                    <p:set>
                                      <p:cBhvr>
                                        <p:cTn id="33" dur="1" fill="hold">
                                          <p:stCondLst>
                                            <p:cond delay="0"/>
                                          </p:stCondLst>
                                        </p:cTn>
                                        <p:tgtEl>
                                          <p:spTgt spid="150"/>
                                        </p:tgtEl>
                                        <p:attrNameLst>
                                          <p:attrName>style.visibility</p:attrName>
                                        </p:attrNameLst>
                                      </p:cBhvr>
                                      <p:to>
                                        <p:strVal val="visible"/>
                                      </p:to>
                                    </p:set>
                                    <p:animEffect transition="in" filter="fade">
                                      <p:cBhvr>
                                        <p:cTn id="34" dur="1000"/>
                                        <p:tgtEl>
                                          <p:spTgt spid="150"/>
                                        </p:tgtEl>
                                      </p:cBhvr>
                                    </p:animEffect>
                                  </p:childTnLst>
                                </p:cTn>
                              </p:par>
                              <p:par>
                                <p:cTn id="35" presetID="10" presetClass="entr" presetSubtype="0" fill="hold" nodeType="withEffect">
                                  <p:stCondLst>
                                    <p:cond delay="8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62"/>
        <p:cNvGrpSpPr/>
        <p:nvPr/>
      </p:nvGrpSpPr>
      <p:grpSpPr>
        <a:xfrm>
          <a:off x="0" y="0"/>
          <a:ext cx="0" cy="0"/>
          <a:chOff x="0" y="0"/>
          <a:chExt cx="0" cy="0"/>
        </a:xfrm>
      </p:grpSpPr>
      <p:sp>
        <p:nvSpPr>
          <p:cNvPr id="163" name="Google Shape;163;p8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4" name="Google Shape;164;p8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165" name="Google Shape;165;p85"/>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85"/>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85"/>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168"/>
        <p:cNvGrpSpPr/>
        <p:nvPr/>
      </p:nvGrpSpPr>
      <p:grpSpPr>
        <a:xfrm>
          <a:off x="0" y="0"/>
          <a:ext cx="0" cy="0"/>
          <a:chOff x="0" y="0"/>
          <a:chExt cx="0" cy="0"/>
        </a:xfrm>
      </p:grpSpPr>
      <p:sp>
        <p:nvSpPr>
          <p:cNvPr id="169" name="Google Shape;169;p86"/>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0" name="Google Shape;170;p86"/>
          <p:cNvSpPr txBox="1">
            <a:spLocks noGrp="1"/>
          </p:cNvSpPr>
          <p:nvPr>
            <p:ph type="body" idx="1"/>
          </p:nvPr>
        </p:nvSpPr>
        <p:spPr>
          <a:xfrm>
            <a:off x="457200" y="1295400"/>
            <a:ext cx="4038600" cy="50292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71" name="Google Shape;171;p86"/>
          <p:cNvSpPr txBox="1">
            <a:spLocks noGrp="1"/>
          </p:cNvSpPr>
          <p:nvPr>
            <p:ph type="body" idx="2"/>
          </p:nvPr>
        </p:nvSpPr>
        <p:spPr>
          <a:xfrm>
            <a:off x="4648200" y="1295400"/>
            <a:ext cx="4038600" cy="50292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72" name="Google Shape;172;p86"/>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86"/>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86"/>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175"/>
        <p:cNvGrpSpPr/>
        <p:nvPr/>
      </p:nvGrpSpPr>
      <p:grpSpPr>
        <a:xfrm>
          <a:off x="0" y="0"/>
          <a:ext cx="0" cy="0"/>
          <a:chOff x="0" y="0"/>
          <a:chExt cx="0" cy="0"/>
        </a:xfrm>
      </p:grpSpPr>
      <p:sp>
        <p:nvSpPr>
          <p:cNvPr id="176" name="Google Shape;176;p8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7" name="Google Shape;177;p8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78" name="Google Shape;178;p8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79" name="Google Shape;179;p8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80" name="Google Shape;180;p8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81" name="Google Shape;181;p87"/>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87"/>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87"/>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84"/>
        <p:cNvGrpSpPr/>
        <p:nvPr/>
      </p:nvGrpSpPr>
      <p:grpSpPr>
        <a:xfrm>
          <a:off x="0" y="0"/>
          <a:ext cx="0" cy="0"/>
          <a:chOff x="0" y="0"/>
          <a:chExt cx="0" cy="0"/>
        </a:xfrm>
      </p:grpSpPr>
      <p:sp>
        <p:nvSpPr>
          <p:cNvPr id="185" name="Google Shape;185;p88"/>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6" name="Google Shape;186;p88"/>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88"/>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88"/>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89"/>
        <p:cNvGrpSpPr/>
        <p:nvPr/>
      </p:nvGrpSpPr>
      <p:grpSpPr>
        <a:xfrm>
          <a:off x="0" y="0"/>
          <a:ext cx="0" cy="0"/>
          <a:chOff x="0" y="0"/>
          <a:chExt cx="0" cy="0"/>
        </a:xfrm>
      </p:grpSpPr>
      <p:sp>
        <p:nvSpPr>
          <p:cNvPr id="190" name="Google Shape;190;p8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1" name="Google Shape;191;p8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192" name="Google Shape;192;p8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93" name="Google Shape;193;p89"/>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89"/>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89"/>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96"/>
        <p:cNvGrpSpPr/>
        <p:nvPr/>
      </p:nvGrpSpPr>
      <p:grpSpPr>
        <a:xfrm>
          <a:off x="0" y="0"/>
          <a:ext cx="0" cy="0"/>
          <a:chOff x="0" y="0"/>
          <a:chExt cx="0" cy="0"/>
        </a:xfrm>
      </p:grpSpPr>
      <p:sp>
        <p:nvSpPr>
          <p:cNvPr id="197" name="Google Shape;197;p9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8" name="Google Shape;198;p90"/>
          <p:cNvSpPr>
            <a:spLocks noGrp="1"/>
          </p:cNvSpPr>
          <p:nvPr>
            <p:ph type="pic" idx="2"/>
          </p:nvPr>
        </p:nvSpPr>
        <p:spPr>
          <a:xfrm>
            <a:off x="1792288" y="612775"/>
            <a:ext cx="5486400" cy="4114800"/>
          </a:xfrm>
          <a:prstGeom prst="rect">
            <a:avLst/>
          </a:prstGeom>
          <a:noFill/>
          <a:ln>
            <a:noFill/>
          </a:ln>
        </p:spPr>
      </p:sp>
      <p:sp>
        <p:nvSpPr>
          <p:cNvPr id="199" name="Google Shape;199;p9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200" name="Google Shape;200;p90"/>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90"/>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90"/>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image" Target="../media/image8.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4FAFE"/>
            </a:gs>
            <a:gs pos="74000">
              <a:srgbClr val="ACDBF3"/>
            </a:gs>
            <a:gs pos="83000">
              <a:srgbClr val="ACDBF3"/>
            </a:gs>
            <a:gs pos="100000">
              <a:srgbClr val="C6E7F7"/>
            </a:gs>
          </a:gsLst>
          <a:lin ang="5400000" scaled="0"/>
        </a:gradFill>
        <a:effectLst/>
      </p:bgPr>
    </p:bg>
    <p:spTree>
      <p:nvGrpSpPr>
        <p:cNvPr id="1" name="Shape 9"/>
        <p:cNvGrpSpPr/>
        <p:nvPr/>
      </p:nvGrpSpPr>
      <p:grpSpPr>
        <a:xfrm>
          <a:off x="0" y="0"/>
          <a:ext cx="0" cy="0"/>
          <a:chOff x="0" y="0"/>
          <a:chExt cx="0" cy="0"/>
        </a:xfrm>
      </p:grpSpPr>
      <p:pic>
        <p:nvPicPr>
          <p:cNvPr id="10" name="Google Shape;10;p81" descr="1"/>
          <p:cNvPicPr preferRelativeResize="0"/>
          <p:nvPr/>
        </p:nvPicPr>
        <p:blipFill rotWithShape="1">
          <a:blip r:embed="rId14">
            <a:alphaModFix/>
          </a:blip>
          <a:srcRect b="38461"/>
          <a:stretch/>
        </p:blipFill>
        <p:spPr>
          <a:xfrm>
            <a:off x="0" y="6324600"/>
            <a:ext cx="9144000" cy="542925"/>
          </a:xfrm>
          <a:prstGeom prst="rect">
            <a:avLst/>
          </a:prstGeom>
          <a:noFill/>
          <a:ln>
            <a:noFill/>
          </a:ln>
        </p:spPr>
      </p:pic>
      <p:sp>
        <p:nvSpPr>
          <p:cNvPr id="11" name="Google Shape;11;p81"/>
          <p:cNvSpPr/>
          <p:nvPr/>
        </p:nvSpPr>
        <p:spPr>
          <a:xfrm>
            <a:off x="0" y="0"/>
            <a:ext cx="9144000" cy="1219200"/>
          </a:xfrm>
          <a:prstGeom prst="rect">
            <a:avLst/>
          </a:prstGeom>
          <a:gradFill>
            <a:gsLst>
              <a:gs pos="0">
                <a:schemeClr val="accent1"/>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 name="Google Shape;12;p81"/>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folHlink"/>
              </a:buClr>
              <a:buSzPts val="3200"/>
              <a:buFont typeface="Noto Sans Symbols"/>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2"/>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81"/>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81"/>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81"/>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2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2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2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2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2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2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2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 name="Google Shape;16;p81" descr="artplus_nature_naturalcity42_a"/>
          <p:cNvPicPr preferRelativeResize="0"/>
          <p:nvPr/>
        </p:nvPicPr>
        <p:blipFill rotWithShape="1">
          <a:blip r:embed="rId15">
            <a:alphaModFix/>
          </a:blip>
          <a:srcRect/>
          <a:stretch/>
        </p:blipFill>
        <p:spPr>
          <a:xfrm>
            <a:off x="7891463" y="5935663"/>
            <a:ext cx="1235075" cy="833437"/>
          </a:xfrm>
          <a:prstGeom prst="rect">
            <a:avLst/>
          </a:prstGeom>
          <a:noFill/>
          <a:ln>
            <a:noFill/>
          </a:ln>
        </p:spPr>
      </p:pic>
      <p:pic>
        <p:nvPicPr>
          <p:cNvPr id="17" name="Google Shape;17;p81" descr="artplus_nature_naturalcity42_b"/>
          <p:cNvPicPr preferRelativeResize="0"/>
          <p:nvPr/>
        </p:nvPicPr>
        <p:blipFill rotWithShape="1">
          <a:blip r:embed="rId16">
            <a:alphaModFix/>
          </a:blip>
          <a:srcRect/>
          <a:stretch/>
        </p:blipFill>
        <p:spPr>
          <a:xfrm>
            <a:off x="7981950" y="5916613"/>
            <a:ext cx="828675" cy="158750"/>
          </a:xfrm>
          <a:prstGeom prst="rect">
            <a:avLst/>
          </a:prstGeom>
          <a:noFill/>
          <a:ln>
            <a:noFill/>
          </a:ln>
        </p:spPr>
      </p:pic>
      <p:pic>
        <p:nvPicPr>
          <p:cNvPr id="18" name="Google Shape;18;p81" descr="artplus_nature_naturalcity42_e"/>
          <p:cNvPicPr preferRelativeResize="0"/>
          <p:nvPr/>
        </p:nvPicPr>
        <p:blipFill rotWithShape="1">
          <a:blip r:embed="rId17">
            <a:alphaModFix/>
          </a:blip>
          <a:srcRect/>
          <a:stretch/>
        </p:blipFill>
        <p:spPr>
          <a:xfrm>
            <a:off x="8161338" y="5608638"/>
            <a:ext cx="430212" cy="463550"/>
          </a:xfrm>
          <a:prstGeom prst="rect">
            <a:avLst/>
          </a:prstGeom>
          <a:noFill/>
          <a:ln>
            <a:noFill/>
          </a:ln>
        </p:spPr>
      </p:pic>
      <p:pic>
        <p:nvPicPr>
          <p:cNvPr id="19" name="Google Shape;19;p81" descr="artplus_nature_naturalcity42_d"/>
          <p:cNvPicPr preferRelativeResize="0"/>
          <p:nvPr/>
        </p:nvPicPr>
        <p:blipFill rotWithShape="1">
          <a:blip r:embed="rId18">
            <a:alphaModFix/>
          </a:blip>
          <a:srcRect/>
          <a:stretch/>
        </p:blipFill>
        <p:spPr>
          <a:xfrm>
            <a:off x="8102600" y="5849938"/>
            <a:ext cx="173038" cy="161925"/>
          </a:xfrm>
          <a:prstGeom prst="rect">
            <a:avLst/>
          </a:prstGeom>
          <a:noFill/>
          <a:ln>
            <a:noFill/>
          </a:ln>
        </p:spPr>
      </p:pic>
      <p:pic>
        <p:nvPicPr>
          <p:cNvPr id="20" name="Google Shape;20;p81" descr="artplus_nature_naturalcity42_i"/>
          <p:cNvPicPr preferRelativeResize="0"/>
          <p:nvPr/>
        </p:nvPicPr>
        <p:blipFill rotWithShape="1">
          <a:blip r:embed="rId19">
            <a:alphaModFix/>
          </a:blip>
          <a:srcRect/>
          <a:stretch/>
        </p:blipFill>
        <p:spPr>
          <a:xfrm>
            <a:off x="8469313" y="5969000"/>
            <a:ext cx="461962" cy="244475"/>
          </a:xfrm>
          <a:prstGeom prst="rect">
            <a:avLst/>
          </a:prstGeom>
          <a:noFill/>
          <a:ln>
            <a:noFill/>
          </a:ln>
        </p:spPr>
      </p:pic>
      <p:pic>
        <p:nvPicPr>
          <p:cNvPr id="21" name="Google Shape;21;p81" descr="artplus_nature_naturalcity42_c"/>
          <p:cNvPicPr preferRelativeResize="0"/>
          <p:nvPr/>
        </p:nvPicPr>
        <p:blipFill rotWithShape="1">
          <a:blip r:embed="rId20">
            <a:alphaModFix/>
          </a:blip>
          <a:srcRect/>
          <a:stretch/>
        </p:blipFill>
        <p:spPr>
          <a:xfrm>
            <a:off x="8562975" y="5943600"/>
            <a:ext cx="309563" cy="241300"/>
          </a:xfrm>
          <a:prstGeom prst="rect">
            <a:avLst/>
          </a:prstGeom>
          <a:noFill/>
          <a:ln>
            <a:noFill/>
          </a:ln>
        </p:spPr>
      </p:pic>
      <p:pic>
        <p:nvPicPr>
          <p:cNvPr id="22" name="Google Shape;22;p81" descr="artplus_nature_naturalcity42_f"/>
          <p:cNvPicPr preferRelativeResize="0"/>
          <p:nvPr/>
        </p:nvPicPr>
        <p:blipFill rotWithShape="1">
          <a:blip r:embed="rId21">
            <a:alphaModFix/>
          </a:blip>
          <a:srcRect/>
          <a:stretch/>
        </p:blipFill>
        <p:spPr>
          <a:xfrm>
            <a:off x="7926388" y="6334125"/>
            <a:ext cx="1370012" cy="523875"/>
          </a:xfrm>
          <a:prstGeom prst="rect">
            <a:avLst/>
          </a:prstGeom>
          <a:noFill/>
          <a:ln>
            <a:noFill/>
          </a:ln>
        </p:spPr>
      </p:pic>
      <p:sp>
        <p:nvSpPr>
          <p:cNvPr id="23" name="Google Shape;23;p81"/>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200" b="1"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4200" b="1" i="1"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200" b="1" i="1"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200" b="1" i="1"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200" b="1" i="1"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200" b="1" i="1"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200" b="1" i="1"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200" b="1" i="1"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200" b="1" i="1" u="none" strike="noStrike" cap="none">
                <a:solidFill>
                  <a:schemeClr val="dk1"/>
                </a:solidFill>
                <a:latin typeface="Arial"/>
                <a:ea typeface="Arial"/>
                <a:cs typeface="Arial"/>
                <a:sym typeface="Arial"/>
              </a:defRPr>
            </a:lvl9pPr>
          </a:lstStyle>
          <a:p>
            <a:endParaRPr/>
          </a:p>
        </p:txBody>
      </p:sp>
      <p:pic>
        <p:nvPicPr>
          <p:cNvPr id="24" name="Google Shape;24;p81" descr="a1"/>
          <p:cNvPicPr preferRelativeResize="0"/>
          <p:nvPr/>
        </p:nvPicPr>
        <p:blipFill rotWithShape="1">
          <a:blip r:embed="rId22">
            <a:alphaModFix/>
          </a:blip>
          <a:srcRect/>
          <a:stretch/>
        </p:blipFill>
        <p:spPr>
          <a:xfrm>
            <a:off x="9625013" y="328613"/>
            <a:ext cx="942975" cy="1082675"/>
          </a:xfrm>
          <a:prstGeom prst="rect">
            <a:avLst/>
          </a:prstGeom>
          <a:noFill/>
          <a:ln>
            <a:noFill/>
          </a:ln>
        </p:spPr>
      </p:pic>
      <p:pic>
        <p:nvPicPr>
          <p:cNvPr id="25" name="Google Shape;25;p81" descr="b_1"/>
          <p:cNvPicPr preferRelativeResize="0"/>
          <p:nvPr/>
        </p:nvPicPr>
        <p:blipFill rotWithShape="1">
          <a:blip r:embed="rId23">
            <a:alphaModFix/>
          </a:blip>
          <a:srcRect/>
          <a:stretch/>
        </p:blipFill>
        <p:spPr>
          <a:xfrm>
            <a:off x="-990600" y="1371600"/>
            <a:ext cx="825500" cy="3587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9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hyperlink" Target="https://9gag.com/gag/apgj9G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25"/>
        <p:cNvGrpSpPr/>
        <p:nvPr/>
      </p:nvGrpSpPr>
      <p:grpSpPr>
        <a:xfrm>
          <a:off x="0" y="0"/>
          <a:ext cx="0" cy="0"/>
          <a:chOff x="0" y="0"/>
          <a:chExt cx="0" cy="0"/>
        </a:xfrm>
      </p:grpSpPr>
      <p:sp>
        <p:nvSpPr>
          <p:cNvPr id="227" name="Google Shape;227;p1"/>
          <p:cNvSpPr txBox="1">
            <a:spLocks noGrp="1"/>
          </p:cNvSpPr>
          <p:nvPr>
            <p:ph type="ctrTitle" idx="4294967295"/>
          </p:nvPr>
        </p:nvSpPr>
        <p:spPr>
          <a:xfrm>
            <a:off x="286352" y="1509336"/>
            <a:ext cx="8382000" cy="68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dirty="0">
                <a:solidFill>
                  <a:schemeClr val="dk1"/>
                </a:solidFill>
                <a:latin typeface="Arial"/>
                <a:ea typeface="Arial"/>
                <a:cs typeface="Arial"/>
                <a:sym typeface="Arial"/>
              </a:rPr>
              <a:t>Welcome,  my IU critical thinkers ☺  </a:t>
            </a:r>
            <a:endParaRPr dirty="0"/>
          </a:p>
        </p:txBody>
      </p:sp>
      <p:sp>
        <p:nvSpPr>
          <p:cNvPr id="228" name="Google Shape;228;p1"/>
          <p:cNvSpPr txBox="1"/>
          <p:nvPr/>
        </p:nvSpPr>
        <p:spPr>
          <a:xfrm>
            <a:off x="5334000" y="5334000"/>
            <a:ext cx="2971800" cy="11387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dirty="0" err="1">
                <a:solidFill>
                  <a:schemeClr val="dk1"/>
                </a:solidFill>
                <a:latin typeface="Arial"/>
                <a:ea typeface="Arial"/>
                <a:cs typeface="Arial"/>
                <a:sym typeface="Arial"/>
              </a:rPr>
              <a:t>Đỗ</a:t>
            </a:r>
            <a:r>
              <a:rPr lang="en-US" sz="1600" b="1" i="0" u="none" strike="noStrike" cap="none" dirty="0">
                <a:solidFill>
                  <a:schemeClr val="dk1"/>
                </a:solidFill>
                <a:latin typeface="Arial"/>
                <a:ea typeface="Arial"/>
                <a:cs typeface="Arial"/>
                <a:sym typeface="Arial"/>
              </a:rPr>
              <a:t> </a:t>
            </a:r>
            <a:r>
              <a:rPr lang="en-US" sz="1600" b="1" i="0" u="none" strike="noStrike" cap="none" dirty="0" err="1">
                <a:solidFill>
                  <a:schemeClr val="dk1"/>
                </a:solidFill>
                <a:latin typeface="Arial"/>
                <a:ea typeface="Arial"/>
                <a:cs typeface="Arial"/>
                <a:sym typeface="Arial"/>
              </a:rPr>
              <a:t>Thị</a:t>
            </a:r>
            <a:r>
              <a:rPr lang="en-US" sz="1600" b="1" i="0" u="none" strike="noStrike" cap="none" dirty="0">
                <a:solidFill>
                  <a:schemeClr val="dk1"/>
                </a:solidFill>
                <a:latin typeface="Arial"/>
                <a:ea typeface="Arial"/>
                <a:cs typeface="Arial"/>
                <a:sym typeface="Arial"/>
              </a:rPr>
              <a:t> </a:t>
            </a:r>
            <a:r>
              <a:rPr lang="en-US" sz="1600" b="1" i="0" u="none" strike="noStrike" cap="none" dirty="0" err="1">
                <a:solidFill>
                  <a:schemeClr val="dk1"/>
                </a:solidFill>
                <a:latin typeface="Arial"/>
                <a:ea typeface="Arial"/>
                <a:cs typeface="Arial"/>
                <a:sym typeface="Arial"/>
              </a:rPr>
              <a:t>Diệu</a:t>
            </a:r>
            <a:r>
              <a:rPr lang="en-US" sz="1600" b="1" i="0" u="none" strike="noStrike" cap="none" dirty="0">
                <a:solidFill>
                  <a:schemeClr val="dk1"/>
                </a:solidFill>
                <a:latin typeface="Arial"/>
                <a:ea typeface="Arial"/>
                <a:cs typeface="Arial"/>
                <a:sym typeface="Arial"/>
              </a:rPr>
              <a:t> </a:t>
            </a:r>
            <a:r>
              <a:rPr lang="en-US" sz="1600" b="1" i="0" u="none" strike="noStrike" cap="none" dirty="0" err="1">
                <a:solidFill>
                  <a:schemeClr val="dk1"/>
                </a:solidFill>
                <a:latin typeface="Arial"/>
                <a:ea typeface="Arial"/>
                <a:cs typeface="Arial"/>
                <a:sym typeface="Arial"/>
              </a:rPr>
              <a:t>Ngọc</a:t>
            </a:r>
            <a:endParaRPr sz="1600" b="1" i="0" u="none" strike="noStrike" cap="none" dirty="0">
              <a:solidFill>
                <a:schemeClr val="dk1"/>
              </a:solidFill>
              <a:latin typeface="Arial"/>
              <a:ea typeface="Arial"/>
              <a:cs typeface="Arial"/>
              <a:sym typeface="Arial"/>
            </a:endParaRPr>
          </a:p>
          <a:p>
            <a:pPr marL="0" marR="0" lvl="0" indent="0" algn="l" rtl="0">
              <a:spcBef>
                <a:spcPts val="1200"/>
              </a:spcBef>
              <a:spcAft>
                <a:spcPts val="0"/>
              </a:spcAft>
              <a:buNone/>
            </a:pPr>
            <a:r>
              <a:rPr lang="vi-VN" sz="1600" b="0" i="0" u="none" strike="noStrike" cap="none" dirty="0">
                <a:solidFill>
                  <a:schemeClr val="dk1"/>
                </a:solidFill>
                <a:latin typeface="Arial"/>
                <a:ea typeface="Arial"/>
                <a:cs typeface="Arial"/>
                <a:sym typeface="Arial"/>
              </a:rPr>
              <a:t>School of Languages </a:t>
            </a:r>
          </a:p>
          <a:p>
            <a:pPr marL="0" marR="0" lvl="0" indent="0" algn="l" rtl="0">
              <a:spcBef>
                <a:spcPts val="1200"/>
              </a:spcBef>
              <a:spcAft>
                <a:spcPts val="0"/>
              </a:spcAft>
              <a:buNone/>
            </a:pPr>
            <a:r>
              <a:rPr lang="en-US" sz="1600" b="0" i="0" u="none" strike="noStrike" cap="none" dirty="0" err="1">
                <a:solidFill>
                  <a:schemeClr val="dk1"/>
                </a:solidFill>
                <a:latin typeface="Arial"/>
                <a:ea typeface="Arial"/>
                <a:cs typeface="Arial"/>
                <a:sym typeface="Arial"/>
              </a:rPr>
              <a:t>dtdngoc@hcmiu.edu.vn</a:t>
            </a:r>
            <a:endParaRPr sz="1200" b="0" i="0" u="none" strike="noStrike" cap="none" dirty="0">
              <a:solidFill>
                <a:schemeClr val="dk1"/>
              </a:solidFill>
              <a:latin typeface="Arial"/>
              <a:ea typeface="Arial"/>
              <a:cs typeface="Arial"/>
              <a:sym typeface="Arial"/>
            </a:endParaRPr>
          </a:p>
        </p:txBody>
      </p:sp>
      <p:sp>
        <p:nvSpPr>
          <p:cNvPr id="7" name="TextBox 6">
            <a:extLst>
              <a:ext uri="{FF2B5EF4-FFF2-40B4-BE49-F238E27FC236}">
                <a16:creationId xmlns:a16="http://schemas.microsoft.com/office/drawing/2014/main" id="{9DF675D4-3D48-AAA1-8447-A4FF6931E01D}"/>
              </a:ext>
            </a:extLst>
          </p:cNvPr>
          <p:cNvSpPr txBox="1"/>
          <p:nvPr/>
        </p:nvSpPr>
        <p:spPr>
          <a:xfrm>
            <a:off x="115503" y="67377"/>
            <a:ext cx="9144000" cy="948978"/>
          </a:xfrm>
          <a:prstGeom prst="rect">
            <a:avLst/>
          </a:prstGeom>
          <a:noFill/>
        </p:spPr>
        <p:txBody>
          <a:bodyPr wrap="square" rtlCol="0">
            <a:spAutoFit/>
          </a:bodyPr>
          <a:lstStyle/>
          <a:p>
            <a:pPr algn="ctr">
              <a:lnSpc>
                <a:spcPct val="150000"/>
              </a:lnSpc>
              <a:spcBef>
                <a:spcPts val="600"/>
              </a:spcBef>
            </a:pPr>
            <a:r>
              <a:rPr lang="en-US" sz="1800" b="1" dirty="0">
                <a:solidFill>
                  <a:srgbClr val="0070C0"/>
                </a:solidFill>
              </a:rPr>
              <a:t>VIETNAM NATIONAL UNIVERSITY – HO CHI MINH CITY</a:t>
            </a:r>
          </a:p>
          <a:p>
            <a:pPr algn="ctr">
              <a:lnSpc>
                <a:spcPct val="150000"/>
              </a:lnSpc>
              <a:spcBef>
                <a:spcPts val="600"/>
              </a:spcBef>
            </a:pPr>
            <a:r>
              <a:rPr lang="en-US" sz="1800" b="1" dirty="0">
                <a:solidFill>
                  <a:srgbClr val="0070C0"/>
                </a:solidFill>
              </a:rPr>
              <a:t>INTERNATIONAL UNIVERSITY</a:t>
            </a:r>
          </a:p>
        </p:txBody>
      </p:sp>
      <p:pic>
        <p:nvPicPr>
          <p:cNvPr id="8" name="Picture 7">
            <a:extLst>
              <a:ext uri="{FF2B5EF4-FFF2-40B4-BE49-F238E27FC236}">
                <a16:creationId xmlns:a16="http://schemas.microsoft.com/office/drawing/2014/main" id="{A1B62F67-4722-7FA4-48B2-14228E47138C}"/>
              </a:ext>
            </a:extLst>
          </p:cNvPr>
          <p:cNvPicPr>
            <a:picLocks noChangeAspect="1"/>
          </p:cNvPicPr>
          <p:nvPr/>
        </p:nvPicPr>
        <p:blipFill>
          <a:blip r:embed="rId3"/>
          <a:stretch>
            <a:fillRect/>
          </a:stretch>
        </p:blipFill>
        <p:spPr>
          <a:xfrm>
            <a:off x="33528" y="0"/>
            <a:ext cx="1294652" cy="1288898"/>
          </a:xfrm>
          <a:prstGeom prst="rect">
            <a:avLst/>
          </a:prstGeom>
        </p:spPr>
      </p:pic>
      <p:pic>
        <p:nvPicPr>
          <p:cNvPr id="10" name="Picture 9">
            <a:extLst>
              <a:ext uri="{FF2B5EF4-FFF2-40B4-BE49-F238E27FC236}">
                <a16:creationId xmlns:a16="http://schemas.microsoft.com/office/drawing/2014/main" id="{C8FA5DAF-9394-4FA7-C719-F9BB917096DD}"/>
              </a:ext>
            </a:extLst>
          </p:cNvPr>
          <p:cNvPicPr>
            <a:picLocks noChangeAspect="1"/>
          </p:cNvPicPr>
          <p:nvPr/>
        </p:nvPicPr>
        <p:blipFill>
          <a:blip r:embed="rId4"/>
          <a:stretch>
            <a:fillRect/>
          </a:stretch>
        </p:blipFill>
        <p:spPr>
          <a:xfrm>
            <a:off x="2612908" y="2349881"/>
            <a:ext cx="3590925" cy="2362200"/>
          </a:xfrm>
          <a:prstGeom prst="rect">
            <a:avLst/>
          </a:prstGeom>
        </p:spPr>
      </p:pic>
      <p:sp>
        <p:nvSpPr>
          <p:cNvPr id="2" name="TextBox 1">
            <a:extLst>
              <a:ext uri="{FF2B5EF4-FFF2-40B4-BE49-F238E27FC236}">
                <a16:creationId xmlns:a16="http://schemas.microsoft.com/office/drawing/2014/main" id="{9D0326B2-3ADD-0794-160E-4D5A7BC21F17}"/>
              </a:ext>
            </a:extLst>
          </p:cNvPr>
          <p:cNvSpPr txBox="1"/>
          <p:nvPr/>
        </p:nvSpPr>
        <p:spPr>
          <a:xfrm>
            <a:off x="0" y="6180345"/>
            <a:ext cx="4975786" cy="584775"/>
          </a:xfrm>
          <a:prstGeom prst="rect">
            <a:avLst/>
          </a:prstGeom>
          <a:noFill/>
        </p:spPr>
        <p:txBody>
          <a:bodyPr wrap="square" rtlCol="0">
            <a:spAutoFit/>
          </a:bodyPr>
          <a:lstStyle/>
          <a:p>
            <a:r>
              <a:rPr lang="vi-VN" sz="3200" b="1" dirty="0">
                <a:highlight>
                  <a:srgbClr val="FFFF00"/>
                </a:highlight>
              </a:rPr>
              <a:t>Teams code: </a:t>
            </a:r>
            <a:r>
              <a:rPr lang="en-US" sz="3200" b="1" dirty="0" err="1">
                <a:highlight>
                  <a:srgbClr val="FFFF00"/>
                </a:highlight>
              </a:rPr>
              <a:t>roasjdp</a:t>
            </a:r>
            <a:endParaRPr lang="en-US" sz="3200" b="1" dirty="0">
              <a:highlight>
                <a:srgbClr val="FFFF00"/>
              </a:highlight>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3"/>
          <p:cNvSpPr txBox="1">
            <a:spLocks noGrp="1"/>
          </p:cNvSpPr>
          <p:nvPr>
            <p:ph type="title"/>
          </p:nvPr>
        </p:nvSpPr>
        <p:spPr>
          <a:xfrm>
            <a:off x="457200" y="1219200"/>
            <a:ext cx="8686800" cy="838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20000"/>
              </a:lnSpc>
              <a:spcBef>
                <a:spcPts val="0"/>
              </a:spcBef>
              <a:spcAft>
                <a:spcPts val="0"/>
              </a:spcAft>
              <a:buNone/>
            </a:pPr>
            <a:r>
              <a:rPr lang="en-US" sz="3200" b="0" cap="none"/>
              <a:t>Connect the 9 dots with 4 lines </a:t>
            </a:r>
            <a:br>
              <a:rPr lang="en-US" sz="3200" b="0" cap="none"/>
            </a:br>
            <a:r>
              <a:rPr lang="en-US" sz="3200" b="0" cap="none"/>
              <a:t>without lifting your pen.</a:t>
            </a:r>
            <a:endParaRPr/>
          </a:p>
        </p:txBody>
      </p:sp>
      <p:pic>
        <p:nvPicPr>
          <p:cNvPr id="357" name="Google Shape;357;p13" descr="07ninedot"/>
          <p:cNvPicPr preferRelativeResize="0"/>
          <p:nvPr/>
        </p:nvPicPr>
        <p:blipFill rotWithShape="1">
          <a:blip r:embed="rId3">
            <a:alphaModFix/>
          </a:blip>
          <a:srcRect/>
          <a:stretch/>
        </p:blipFill>
        <p:spPr>
          <a:xfrm>
            <a:off x="2895600" y="2882265"/>
            <a:ext cx="3124200" cy="2974975"/>
          </a:xfrm>
          <a:prstGeom prst="rect">
            <a:avLst/>
          </a:prstGeom>
          <a:noFill/>
          <a:ln>
            <a:noFill/>
          </a:ln>
        </p:spPr>
      </p:pic>
      <p:sp>
        <p:nvSpPr>
          <p:cNvPr id="358" name="Google Shape;358;p13"/>
          <p:cNvSpPr txBox="1"/>
          <p:nvPr/>
        </p:nvSpPr>
        <p:spPr>
          <a:xfrm>
            <a:off x="1524000" y="304800"/>
            <a:ext cx="6172200" cy="45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ARE YOU A CRITICAL THINKER?</a:t>
            </a:r>
            <a:endParaRPr/>
          </a:p>
        </p:txBody>
      </p:sp>
      <p:pic>
        <p:nvPicPr>
          <p:cNvPr id="359" name="Google Shape;359;p13"/>
          <p:cNvPicPr preferRelativeResize="0"/>
          <p:nvPr/>
        </p:nvPicPr>
        <p:blipFill rotWithShape="1">
          <a:blip r:embed="rId4">
            <a:alphaModFix/>
          </a:blip>
          <a:srcRect/>
          <a:stretch/>
        </p:blipFill>
        <p:spPr>
          <a:xfrm>
            <a:off x="91226" y="2882264"/>
            <a:ext cx="9052774" cy="3213735"/>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304307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335"/>
        <p:cNvGrpSpPr/>
        <p:nvPr/>
      </p:nvGrpSpPr>
      <p:grpSpPr>
        <a:xfrm>
          <a:off x="0" y="0"/>
          <a:ext cx="0" cy="0"/>
          <a:chOff x="0" y="0"/>
          <a:chExt cx="0" cy="0"/>
        </a:xfrm>
      </p:grpSpPr>
      <p:sp>
        <p:nvSpPr>
          <p:cNvPr id="336" name="Google Shape;336;p11"/>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337" name="Google Shape;337;p11"/>
          <p:cNvSpPr/>
          <p:nvPr/>
        </p:nvSpPr>
        <p:spPr>
          <a:xfrm>
            <a:off x="393700" y="2133600"/>
            <a:ext cx="8305800" cy="21852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dk1"/>
                </a:solidFill>
                <a:latin typeface="Arial"/>
                <a:ea typeface="Arial"/>
                <a:cs typeface="Arial"/>
                <a:sym typeface="Arial"/>
              </a:rPr>
              <a:t>CRITICAL THINKING</a:t>
            </a:r>
            <a:endParaRPr/>
          </a:p>
          <a:p>
            <a:pPr marL="0" marR="0" lvl="0" indent="0" algn="ctr" rtl="0">
              <a:spcBef>
                <a:spcPts val="0"/>
              </a:spcBef>
              <a:spcAft>
                <a:spcPts val="0"/>
              </a:spcAft>
              <a:buNone/>
            </a:pPr>
            <a:endParaRPr sz="2800" b="1">
              <a:solidFill>
                <a:schemeClr val="dk1"/>
              </a:solidFill>
              <a:latin typeface="Arial"/>
              <a:ea typeface="Arial"/>
              <a:cs typeface="Arial"/>
              <a:sym typeface="Arial"/>
            </a:endParaRPr>
          </a:p>
          <a:p>
            <a:pPr marL="0" marR="0" lvl="0" indent="0" algn="ctr" rtl="0">
              <a:spcBef>
                <a:spcPts val="0"/>
              </a:spcBef>
              <a:spcAft>
                <a:spcPts val="0"/>
              </a:spcAft>
              <a:buNone/>
            </a:pPr>
            <a:r>
              <a:rPr lang="en-US" sz="3600" b="1">
                <a:solidFill>
                  <a:srgbClr val="FF0000"/>
                </a:solidFill>
                <a:latin typeface="Arial"/>
                <a:ea typeface="Arial"/>
                <a:cs typeface="Arial"/>
                <a:sym typeface="Arial"/>
              </a:rPr>
              <a:t>WHAT to think</a:t>
            </a:r>
            <a:r>
              <a:rPr lang="en-US" sz="3600" b="1">
                <a:solidFill>
                  <a:schemeClr val="dk1"/>
                </a:solidFill>
                <a:latin typeface="Arial"/>
                <a:ea typeface="Arial"/>
                <a:cs typeface="Arial"/>
                <a:sym typeface="Arial"/>
              </a:rPr>
              <a:t> or </a:t>
            </a:r>
            <a:r>
              <a:rPr lang="en-US" sz="3600" b="1">
                <a:solidFill>
                  <a:srgbClr val="FF0000"/>
                </a:solidFill>
                <a:latin typeface="Arial"/>
                <a:ea typeface="Arial"/>
                <a:cs typeface="Arial"/>
                <a:sym typeface="Arial"/>
              </a:rPr>
              <a:t>HOW to think</a:t>
            </a:r>
            <a:r>
              <a:rPr lang="en-US" sz="3600" b="1">
                <a:solidFill>
                  <a:schemeClr val="dk1"/>
                </a:solidFill>
                <a:latin typeface="Arial"/>
                <a:ea typeface="Arial"/>
                <a:cs typeface="Arial"/>
                <a:sym typeface="Arial"/>
              </a:rPr>
              <a:t>? </a:t>
            </a:r>
            <a:endParaRPr/>
          </a:p>
          <a:p>
            <a:pPr marL="0" marR="0" lvl="0" indent="0" algn="ctr" rtl="0">
              <a:spcBef>
                <a:spcPts val="0"/>
              </a:spcBef>
              <a:spcAft>
                <a:spcPts val="0"/>
              </a:spcAft>
              <a:buNone/>
            </a:pPr>
            <a:endParaRPr sz="3600" b="1">
              <a:solidFill>
                <a:schemeClr val="dk1"/>
              </a:solidFill>
              <a:latin typeface="Arial"/>
              <a:ea typeface="Arial"/>
              <a:cs typeface="Arial"/>
              <a:sym typeface="Arial"/>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D150711-E147-2393-FA2C-5444405A7308}"/>
              </a:ext>
            </a:extLst>
          </p:cNvPr>
          <p:cNvPicPr>
            <a:picLocks noChangeAspect="1"/>
          </p:cNvPicPr>
          <p:nvPr/>
        </p:nvPicPr>
        <p:blipFill>
          <a:blip r:embed="rId2"/>
          <a:stretch>
            <a:fillRect/>
          </a:stretch>
        </p:blipFill>
        <p:spPr>
          <a:xfrm>
            <a:off x="1938264" y="1484151"/>
            <a:ext cx="5128332" cy="4665306"/>
          </a:xfrm>
          <a:prstGeom prst="rect">
            <a:avLst/>
          </a:prstGeom>
        </p:spPr>
      </p:pic>
      <p:pic>
        <p:nvPicPr>
          <p:cNvPr id="15" name="Picture 14">
            <a:extLst>
              <a:ext uri="{FF2B5EF4-FFF2-40B4-BE49-F238E27FC236}">
                <a16:creationId xmlns:a16="http://schemas.microsoft.com/office/drawing/2014/main" id="{45D6A514-9029-1F95-2D2B-9BB2A88FD266}"/>
              </a:ext>
            </a:extLst>
          </p:cNvPr>
          <p:cNvPicPr>
            <a:picLocks noChangeAspect="1"/>
          </p:cNvPicPr>
          <p:nvPr/>
        </p:nvPicPr>
        <p:blipFill>
          <a:blip r:embed="rId3"/>
          <a:stretch>
            <a:fillRect/>
          </a:stretch>
        </p:blipFill>
        <p:spPr>
          <a:xfrm>
            <a:off x="152890" y="1782147"/>
            <a:ext cx="1634360" cy="1651426"/>
          </a:xfrm>
          <a:prstGeom prst="rect">
            <a:avLst/>
          </a:prstGeom>
        </p:spPr>
      </p:pic>
      <p:pic>
        <p:nvPicPr>
          <p:cNvPr id="9" name="Picture 8">
            <a:extLst>
              <a:ext uri="{FF2B5EF4-FFF2-40B4-BE49-F238E27FC236}">
                <a16:creationId xmlns:a16="http://schemas.microsoft.com/office/drawing/2014/main" id="{B5D09CD2-D117-7DFB-7556-39FD9B1976BB}"/>
              </a:ext>
            </a:extLst>
          </p:cNvPr>
          <p:cNvPicPr>
            <a:picLocks noChangeAspect="1"/>
          </p:cNvPicPr>
          <p:nvPr/>
        </p:nvPicPr>
        <p:blipFill>
          <a:blip r:embed="rId4"/>
          <a:stretch>
            <a:fillRect/>
          </a:stretch>
        </p:blipFill>
        <p:spPr>
          <a:xfrm>
            <a:off x="1993597" y="1484151"/>
            <a:ext cx="5224013" cy="4665306"/>
          </a:xfrm>
          <a:prstGeom prst="rect">
            <a:avLst/>
          </a:prstGeom>
        </p:spPr>
      </p:pic>
      <p:sp>
        <p:nvSpPr>
          <p:cNvPr id="5" name="Google Shape;578;p48">
            <a:extLst>
              <a:ext uri="{FF2B5EF4-FFF2-40B4-BE49-F238E27FC236}">
                <a16:creationId xmlns:a16="http://schemas.microsoft.com/office/drawing/2014/main" id="{0FD7C035-7276-E0DB-D4FD-3B4567B73A1B}"/>
              </a:ext>
            </a:extLst>
          </p:cNvPr>
          <p:cNvSpPr txBox="1"/>
          <p:nvPr/>
        </p:nvSpPr>
        <p:spPr>
          <a:xfrm>
            <a:off x="1150144" y="410460"/>
            <a:ext cx="6515100" cy="369332"/>
          </a:xfrm>
          <a:prstGeom prst="rect">
            <a:avLst/>
          </a:prstGeom>
          <a:noFill/>
          <a:ln>
            <a:noFill/>
          </a:ln>
        </p:spPr>
        <p:txBody>
          <a:bodyPr spcFirstLastPara="1" wrap="square" lIns="0" tIns="0" rIns="0" bIns="0" anchor="t" anchorCtr="0">
            <a:spAutoFit/>
          </a:bodyPr>
          <a:lstStyle/>
          <a:p>
            <a:pPr algn="ctr"/>
            <a:r>
              <a:rPr lang="vi-VN" sz="2400" b="1" dirty="0">
                <a:solidFill>
                  <a:srgbClr val="7552CC"/>
                </a:solidFill>
                <a:latin typeface="Raleway"/>
                <a:ea typeface="Raleway"/>
                <a:cs typeface="Raleway"/>
                <a:sym typeface="Raleway"/>
              </a:rPr>
              <a:t>Critical Thinking for us</a:t>
            </a:r>
            <a:endParaRPr sz="1200" dirty="0">
              <a:solidFill>
                <a:srgbClr val="7552CC"/>
              </a:solidFill>
              <a:latin typeface="Raleway"/>
              <a:ea typeface="Raleway"/>
              <a:cs typeface="Raleway"/>
              <a:sym typeface="Raleway"/>
            </a:endParaRPr>
          </a:p>
        </p:txBody>
      </p:sp>
      <p:sp>
        <p:nvSpPr>
          <p:cNvPr id="6" name="Google Shape;579;p48">
            <a:extLst>
              <a:ext uri="{FF2B5EF4-FFF2-40B4-BE49-F238E27FC236}">
                <a16:creationId xmlns:a16="http://schemas.microsoft.com/office/drawing/2014/main" id="{C9CE0107-6E29-F379-D807-F61385CC96A8}"/>
              </a:ext>
            </a:extLst>
          </p:cNvPr>
          <p:cNvSpPr txBox="1"/>
          <p:nvPr/>
        </p:nvSpPr>
        <p:spPr>
          <a:xfrm>
            <a:off x="783316" y="6274431"/>
            <a:ext cx="7248755" cy="346218"/>
          </a:xfrm>
          <a:prstGeom prst="rect">
            <a:avLst/>
          </a:prstGeom>
          <a:noFill/>
          <a:ln>
            <a:noFill/>
          </a:ln>
        </p:spPr>
        <p:txBody>
          <a:bodyPr spcFirstLastPara="1" wrap="square" lIns="68569" tIns="34275" rIns="68569" bIns="34275" anchor="t" anchorCtr="0">
            <a:spAutoFit/>
          </a:bodyPr>
          <a:lstStyle/>
          <a:p>
            <a:pPr algn="ctr"/>
            <a:r>
              <a:rPr lang="vi-VN" sz="1800" b="1" dirty="0">
                <a:solidFill>
                  <a:srgbClr val="F85A40"/>
                </a:solidFill>
                <a:latin typeface="Raleway"/>
                <a:ea typeface="Raleway"/>
                <a:cs typeface="Raleway"/>
                <a:sym typeface="Raleway"/>
              </a:rPr>
              <a:t>True critical thinkers: think from </a:t>
            </a:r>
            <a:r>
              <a:rPr lang="en-US" sz="1800" b="1" dirty="0">
                <a:solidFill>
                  <a:srgbClr val="F85A40"/>
                </a:solidFill>
                <a:latin typeface="Raleway"/>
                <a:ea typeface="Raleway"/>
                <a:cs typeface="Raleway"/>
                <a:sym typeface="Raleway"/>
              </a:rPr>
              <a:t>multiple perspectives</a:t>
            </a:r>
            <a:endParaRPr sz="1050" dirty="0">
              <a:solidFill>
                <a:srgbClr val="F85A40"/>
              </a:solidFill>
              <a:latin typeface="Raleway"/>
              <a:ea typeface="Raleway"/>
              <a:cs typeface="Raleway"/>
              <a:sym typeface="Raleway"/>
            </a:endParaRPr>
          </a:p>
        </p:txBody>
      </p:sp>
    </p:spTree>
    <p:extLst>
      <p:ext uri="{BB962C8B-B14F-4D97-AF65-F5344CB8AC3E}">
        <p14:creationId xmlns:p14="http://schemas.microsoft.com/office/powerpoint/2010/main" val="389837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41"/>
        <p:cNvGrpSpPr/>
        <p:nvPr/>
      </p:nvGrpSpPr>
      <p:grpSpPr>
        <a:xfrm>
          <a:off x="0" y="0"/>
          <a:ext cx="0" cy="0"/>
          <a:chOff x="0" y="0"/>
          <a:chExt cx="0" cy="0"/>
        </a:xfrm>
      </p:grpSpPr>
      <p:pic>
        <p:nvPicPr>
          <p:cNvPr id="343" name="Google Shape;343;p12"/>
          <p:cNvPicPr preferRelativeResize="0"/>
          <p:nvPr/>
        </p:nvPicPr>
        <p:blipFill rotWithShape="1">
          <a:blip r:embed="rId3">
            <a:alphaModFix/>
          </a:blip>
          <a:srcRect/>
          <a:stretch/>
        </p:blipFill>
        <p:spPr>
          <a:xfrm>
            <a:off x="-6350" y="0"/>
            <a:ext cx="1530350" cy="1271588"/>
          </a:xfrm>
          <a:prstGeom prst="rect">
            <a:avLst/>
          </a:prstGeom>
          <a:noFill/>
          <a:ln>
            <a:noFill/>
          </a:ln>
        </p:spPr>
      </p:pic>
      <p:pic>
        <p:nvPicPr>
          <p:cNvPr id="344" name="Google Shape;344;p12"/>
          <p:cNvPicPr preferRelativeResize="0"/>
          <p:nvPr/>
        </p:nvPicPr>
        <p:blipFill rotWithShape="1">
          <a:blip r:embed="rId4">
            <a:alphaModFix/>
          </a:blip>
          <a:srcRect/>
          <a:stretch/>
        </p:blipFill>
        <p:spPr>
          <a:xfrm>
            <a:off x="-6350" y="1657350"/>
            <a:ext cx="2217738" cy="1847850"/>
          </a:xfrm>
          <a:prstGeom prst="rect">
            <a:avLst/>
          </a:prstGeom>
          <a:noFill/>
          <a:ln>
            <a:noFill/>
          </a:ln>
          <a:effectLst>
            <a:outerShdw algn="ctr" rotWithShape="0">
              <a:schemeClr val="lt2">
                <a:alpha val="49803"/>
              </a:schemeClr>
            </a:outerShdw>
          </a:effectLst>
        </p:spPr>
      </p:pic>
      <p:pic>
        <p:nvPicPr>
          <p:cNvPr id="345" name="Google Shape;345;p12"/>
          <p:cNvPicPr preferRelativeResize="0"/>
          <p:nvPr/>
        </p:nvPicPr>
        <p:blipFill rotWithShape="1">
          <a:blip r:embed="rId5">
            <a:alphaModFix/>
          </a:blip>
          <a:srcRect/>
          <a:stretch/>
        </p:blipFill>
        <p:spPr>
          <a:xfrm>
            <a:off x="2211388" y="1660462"/>
            <a:ext cx="2109787" cy="1808162"/>
          </a:xfrm>
          <a:prstGeom prst="rect">
            <a:avLst/>
          </a:prstGeom>
          <a:noFill/>
          <a:ln>
            <a:noFill/>
          </a:ln>
          <a:effectLst>
            <a:outerShdw algn="ctr" rotWithShape="0">
              <a:schemeClr val="lt2">
                <a:alpha val="49803"/>
              </a:schemeClr>
            </a:outerShdw>
          </a:effectLst>
        </p:spPr>
      </p:pic>
      <p:pic>
        <p:nvPicPr>
          <p:cNvPr id="346" name="Google Shape;346;p12"/>
          <p:cNvPicPr preferRelativeResize="0"/>
          <p:nvPr/>
        </p:nvPicPr>
        <p:blipFill rotWithShape="1">
          <a:blip r:embed="rId6">
            <a:alphaModFix/>
          </a:blip>
          <a:srcRect/>
          <a:stretch/>
        </p:blipFill>
        <p:spPr>
          <a:xfrm>
            <a:off x="15875" y="3470275"/>
            <a:ext cx="2195513" cy="1695450"/>
          </a:xfrm>
          <a:prstGeom prst="rect">
            <a:avLst/>
          </a:prstGeom>
          <a:noFill/>
          <a:ln>
            <a:noFill/>
          </a:ln>
          <a:effectLst>
            <a:outerShdw algn="ctr" rotWithShape="0">
              <a:schemeClr val="lt2">
                <a:alpha val="49803"/>
              </a:schemeClr>
            </a:outerShdw>
          </a:effectLst>
        </p:spPr>
      </p:pic>
      <p:pic>
        <p:nvPicPr>
          <p:cNvPr id="347" name="Google Shape;347;p12"/>
          <p:cNvPicPr preferRelativeResize="0"/>
          <p:nvPr/>
        </p:nvPicPr>
        <p:blipFill rotWithShape="1">
          <a:blip r:embed="rId7">
            <a:alphaModFix/>
          </a:blip>
          <a:srcRect/>
          <a:stretch/>
        </p:blipFill>
        <p:spPr>
          <a:xfrm>
            <a:off x="2211388" y="3441700"/>
            <a:ext cx="2109787" cy="1752600"/>
          </a:xfrm>
          <a:prstGeom prst="rect">
            <a:avLst/>
          </a:prstGeom>
          <a:noFill/>
          <a:ln>
            <a:noFill/>
          </a:ln>
          <a:effectLst>
            <a:outerShdw algn="ctr" rotWithShape="0">
              <a:schemeClr val="lt2">
                <a:alpha val="49803"/>
              </a:schemeClr>
            </a:outerShdw>
          </a:effectLst>
        </p:spPr>
      </p:pic>
      <p:pic>
        <p:nvPicPr>
          <p:cNvPr id="348" name="Google Shape;348;p12"/>
          <p:cNvPicPr preferRelativeResize="0"/>
          <p:nvPr/>
        </p:nvPicPr>
        <p:blipFill rotWithShape="1">
          <a:blip r:embed="rId8">
            <a:alphaModFix/>
          </a:blip>
          <a:srcRect/>
          <a:stretch/>
        </p:blipFill>
        <p:spPr>
          <a:xfrm>
            <a:off x="5232400" y="3460750"/>
            <a:ext cx="1870075" cy="1868488"/>
          </a:xfrm>
          <a:prstGeom prst="rect">
            <a:avLst/>
          </a:prstGeom>
          <a:noFill/>
          <a:ln>
            <a:noFill/>
          </a:ln>
          <a:effectLst>
            <a:outerShdw algn="ctr" rotWithShape="0">
              <a:schemeClr val="lt2">
                <a:alpha val="49803"/>
              </a:schemeClr>
            </a:outerShdw>
          </a:effectLst>
        </p:spPr>
      </p:pic>
      <p:pic>
        <p:nvPicPr>
          <p:cNvPr id="349" name="Google Shape;349;p12"/>
          <p:cNvPicPr preferRelativeResize="0"/>
          <p:nvPr/>
        </p:nvPicPr>
        <p:blipFill rotWithShape="1">
          <a:blip r:embed="rId9">
            <a:alphaModFix/>
          </a:blip>
          <a:srcRect/>
          <a:stretch/>
        </p:blipFill>
        <p:spPr>
          <a:xfrm>
            <a:off x="7102475" y="3470275"/>
            <a:ext cx="2041525" cy="1858963"/>
          </a:xfrm>
          <a:prstGeom prst="rect">
            <a:avLst/>
          </a:prstGeom>
          <a:noFill/>
          <a:ln>
            <a:noFill/>
          </a:ln>
          <a:effectLst>
            <a:outerShdw algn="ctr" rotWithShape="0">
              <a:schemeClr val="lt2">
                <a:alpha val="49803"/>
              </a:schemeClr>
            </a:outerShdw>
          </a:effectLst>
        </p:spPr>
      </p:pic>
      <p:pic>
        <p:nvPicPr>
          <p:cNvPr id="350" name="Google Shape;350;p12"/>
          <p:cNvPicPr preferRelativeResize="0"/>
          <p:nvPr/>
        </p:nvPicPr>
        <p:blipFill rotWithShape="1">
          <a:blip r:embed="rId10">
            <a:alphaModFix/>
          </a:blip>
          <a:srcRect/>
          <a:stretch/>
        </p:blipFill>
        <p:spPr>
          <a:xfrm>
            <a:off x="5232400" y="1633538"/>
            <a:ext cx="1870075" cy="1836737"/>
          </a:xfrm>
          <a:prstGeom prst="rect">
            <a:avLst/>
          </a:prstGeom>
          <a:noFill/>
          <a:ln>
            <a:noFill/>
          </a:ln>
          <a:effectLst>
            <a:outerShdw algn="ctr" rotWithShape="0">
              <a:schemeClr val="lt2">
                <a:alpha val="49803"/>
              </a:schemeClr>
            </a:outerShdw>
          </a:effectLst>
        </p:spPr>
      </p:pic>
      <p:pic>
        <p:nvPicPr>
          <p:cNvPr id="351" name="Google Shape;351;p12"/>
          <p:cNvPicPr preferRelativeResize="0"/>
          <p:nvPr/>
        </p:nvPicPr>
        <p:blipFill rotWithShape="1">
          <a:blip r:embed="rId11">
            <a:alphaModFix/>
          </a:blip>
          <a:srcRect/>
          <a:stretch/>
        </p:blipFill>
        <p:spPr>
          <a:xfrm>
            <a:off x="7119877" y="1629092"/>
            <a:ext cx="2024124" cy="1836737"/>
          </a:xfrm>
          <a:prstGeom prst="rect">
            <a:avLst/>
          </a:prstGeom>
          <a:noFill/>
          <a:ln>
            <a:noFill/>
          </a:ln>
        </p:spPr>
      </p:pic>
      <p:sp>
        <p:nvSpPr>
          <p:cNvPr id="2" name="Google Shape;578;p48">
            <a:extLst>
              <a:ext uri="{FF2B5EF4-FFF2-40B4-BE49-F238E27FC236}">
                <a16:creationId xmlns:a16="http://schemas.microsoft.com/office/drawing/2014/main" id="{417893D6-12C8-0CFD-E519-8C8ECE7A01D8}"/>
              </a:ext>
            </a:extLst>
          </p:cNvPr>
          <p:cNvSpPr txBox="1"/>
          <p:nvPr/>
        </p:nvSpPr>
        <p:spPr>
          <a:xfrm>
            <a:off x="1150144" y="410460"/>
            <a:ext cx="6515100" cy="369332"/>
          </a:xfrm>
          <a:prstGeom prst="rect">
            <a:avLst/>
          </a:prstGeom>
          <a:noFill/>
          <a:ln>
            <a:noFill/>
          </a:ln>
        </p:spPr>
        <p:txBody>
          <a:bodyPr spcFirstLastPara="1" wrap="square" lIns="0" tIns="0" rIns="0" bIns="0" anchor="t" anchorCtr="0">
            <a:spAutoFit/>
          </a:bodyPr>
          <a:lstStyle/>
          <a:p>
            <a:pPr algn="ctr"/>
            <a:r>
              <a:rPr lang="vi-VN" sz="2400" b="1" dirty="0">
                <a:solidFill>
                  <a:srgbClr val="7552CC"/>
                </a:solidFill>
                <a:latin typeface="Raleway"/>
                <a:ea typeface="Raleway"/>
                <a:cs typeface="Raleway"/>
                <a:sym typeface="Raleway"/>
              </a:rPr>
              <a:t>Critical Thinking for us</a:t>
            </a:r>
            <a:endParaRPr sz="1200" dirty="0">
              <a:solidFill>
                <a:srgbClr val="7552CC"/>
              </a:solidFill>
              <a:latin typeface="Raleway"/>
              <a:ea typeface="Raleway"/>
              <a:cs typeface="Raleway"/>
              <a:sym typeface="Raleway"/>
            </a:endParaRPr>
          </a:p>
        </p:txBody>
      </p:sp>
      <p:sp>
        <p:nvSpPr>
          <p:cNvPr id="3" name="Google Shape;579;p48">
            <a:extLst>
              <a:ext uri="{FF2B5EF4-FFF2-40B4-BE49-F238E27FC236}">
                <a16:creationId xmlns:a16="http://schemas.microsoft.com/office/drawing/2014/main" id="{0FD5DEF5-2574-2A88-0A8D-19A388832734}"/>
              </a:ext>
            </a:extLst>
          </p:cNvPr>
          <p:cNvSpPr txBox="1"/>
          <p:nvPr/>
        </p:nvSpPr>
        <p:spPr>
          <a:xfrm>
            <a:off x="783316" y="6274431"/>
            <a:ext cx="7248755" cy="346218"/>
          </a:xfrm>
          <a:prstGeom prst="rect">
            <a:avLst/>
          </a:prstGeom>
          <a:noFill/>
          <a:ln>
            <a:noFill/>
          </a:ln>
        </p:spPr>
        <p:txBody>
          <a:bodyPr spcFirstLastPara="1" wrap="square" lIns="68569" tIns="34275" rIns="68569" bIns="34275" anchor="t" anchorCtr="0">
            <a:spAutoFit/>
          </a:bodyPr>
          <a:lstStyle/>
          <a:p>
            <a:pPr algn="ctr"/>
            <a:r>
              <a:rPr lang="vi-VN" sz="1800" b="1" dirty="0">
                <a:solidFill>
                  <a:srgbClr val="F85A40"/>
                </a:solidFill>
                <a:latin typeface="Raleway"/>
                <a:ea typeface="Raleway"/>
                <a:cs typeface="Raleway"/>
                <a:sym typeface="Raleway"/>
              </a:rPr>
              <a:t>True critical thinkers: </a:t>
            </a:r>
            <a:r>
              <a:rPr lang="en-US" sz="1800" b="1" dirty="0">
                <a:solidFill>
                  <a:srgbClr val="F85A40"/>
                </a:solidFill>
                <a:latin typeface="Raleway"/>
                <a:ea typeface="Raleway"/>
                <a:cs typeface="Raleway"/>
                <a:sym typeface="Raleway"/>
              </a:rPr>
              <a:t>collect and connect details</a:t>
            </a:r>
            <a:endParaRPr sz="1050" dirty="0">
              <a:solidFill>
                <a:srgbClr val="F85A40"/>
              </a:solidFill>
              <a:latin typeface="Raleway"/>
              <a:ea typeface="Raleway"/>
              <a:cs typeface="Raleway"/>
              <a:sym typeface="Raleway"/>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2000"/>
                                        <p:tgtEl>
                                          <p:spTgt spid="344"/>
                                        </p:tgtEl>
                                      </p:cBhvr>
                                    </p:animEffect>
                                  </p:childTnLst>
                                </p:cTn>
                              </p:par>
                              <p:par>
                                <p:cTn id="8" presetID="10" presetClass="entr" presetSubtype="0" fill="hold" nodeType="withEffect">
                                  <p:stCondLst>
                                    <p:cond delay="0"/>
                                  </p:stCondLst>
                                  <p:childTnLst>
                                    <p:set>
                                      <p:cBhvr>
                                        <p:cTn id="9" dur="1" fill="hold">
                                          <p:stCondLst>
                                            <p:cond delay="0"/>
                                          </p:stCondLst>
                                        </p:cTn>
                                        <p:tgtEl>
                                          <p:spTgt spid="345"/>
                                        </p:tgtEl>
                                        <p:attrNameLst>
                                          <p:attrName>style.visibility</p:attrName>
                                        </p:attrNameLst>
                                      </p:cBhvr>
                                      <p:to>
                                        <p:strVal val="visible"/>
                                      </p:to>
                                    </p:set>
                                    <p:animEffect transition="in" filter="fade">
                                      <p:cBhvr>
                                        <p:cTn id="10" dur="2000"/>
                                        <p:tgtEl>
                                          <p:spTgt spid="345"/>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gtEl>
                                        <p:attrNameLst>
                                          <p:attrName>style.visibility</p:attrName>
                                        </p:attrNameLst>
                                      </p:cBhvr>
                                      <p:to>
                                        <p:strVal val="visible"/>
                                      </p:to>
                                    </p:set>
                                    <p:animEffect transition="in" filter="fade">
                                      <p:cBhvr>
                                        <p:cTn id="13" dur="2000"/>
                                        <p:tgtEl>
                                          <p:spTgt spid="347"/>
                                        </p:tgtEl>
                                      </p:cBhvr>
                                    </p:animEffect>
                                  </p:childTnLst>
                                </p:cTn>
                              </p:par>
                              <p:par>
                                <p:cTn id="14" presetID="10" presetClass="entr" presetSubtype="0" fill="hold" nodeType="withEffect">
                                  <p:stCondLst>
                                    <p:cond delay="0"/>
                                  </p:stCondLst>
                                  <p:childTnLst>
                                    <p:set>
                                      <p:cBhvr>
                                        <p:cTn id="15" dur="1" fill="hold">
                                          <p:stCondLst>
                                            <p:cond delay="0"/>
                                          </p:stCondLst>
                                        </p:cTn>
                                        <p:tgtEl>
                                          <p:spTgt spid="346"/>
                                        </p:tgtEl>
                                        <p:attrNameLst>
                                          <p:attrName>style.visibility</p:attrName>
                                        </p:attrNameLst>
                                      </p:cBhvr>
                                      <p:to>
                                        <p:strVal val="visible"/>
                                      </p:to>
                                    </p:set>
                                    <p:animEffect transition="in" filter="fade">
                                      <p:cBhvr>
                                        <p:cTn id="16" dur="2000"/>
                                        <p:tgtEl>
                                          <p:spTgt spid="346"/>
                                        </p:tgtEl>
                                      </p:cBhvr>
                                    </p:animEffect>
                                  </p:childTnLst>
                                </p:cTn>
                              </p:par>
                              <p:par>
                                <p:cTn id="17" presetID="10" presetClass="entr" presetSubtype="0" fill="hold" nodeType="withEffect">
                                  <p:stCondLst>
                                    <p:cond delay="0"/>
                                  </p:stCondLst>
                                  <p:childTnLst>
                                    <p:set>
                                      <p:cBhvr>
                                        <p:cTn id="18" dur="1" fill="hold">
                                          <p:stCondLst>
                                            <p:cond delay="0"/>
                                          </p:stCondLst>
                                        </p:cTn>
                                        <p:tgtEl>
                                          <p:spTgt spid="350"/>
                                        </p:tgtEl>
                                        <p:attrNameLst>
                                          <p:attrName>style.visibility</p:attrName>
                                        </p:attrNameLst>
                                      </p:cBhvr>
                                      <p:to>
                                        <p:strVal val="visible"/>
                                      </p:to>
                                    </p:set>
                                    <p:animEffect transition="in" filter="fade">
                                      <p:cBhvr>
                                        <p:cTn id="19" dur="2000"/>
                                        <p:tgtEl>
                                          <p:spTgt spid="350"/>
                                        </p:tgtEl>
                                      </p:cBhvr>
                                    </p:animEffect>
                                  </p:childTnLst>
                                </p:cTn>
                              </p:par>
                              <p:par>
                                <p:cTn id="20" presetID="10" presetClass="entr" presetSubtype="0" fill="hold" nodeType="withEffect">
                                  <p:stCondLst>
                                    <p:cond delay="0"/>
                                  </p:stCondLst>
                                  <p:childTnLst>
                                    <p:set>
                                      <p:cBhvr>
                                        <p:cTn id="21" dur="1" fill="hold">
                                          <p:stCondLst>
                                            <p:cond delay="0"/>
                                          </p:stCondLst>
                                        </p:cTn>
                                        <p:tgtEl>
                                          <p:spTgt spid="348"/>
                                        </p:tgtEl>
                                        <p:attrNameLst>
                                          <p:attrName>style.visibility</p:attrName>
                                        </p:attrNameLst>
                                      </p:cBhvr>
                                      <p:to>
                                        <p:strVal val="visible"/>
                                      </p:to>
                                    </p:set>
                                    <p:animEffect transition="in" filter="fade">
                                      <p:cBhvr>
                                        <p:cTn id="22" dur="2000"/>
                                        <p:tgtEl>
                                          <p:spTgt spid="348"/>
                                        </p:tgtEl>
                                      </p:cBhvr>
                                    </p:animEffect>
                                  </p:childTnLst>
                                </p:cTn>
                              </p:par>
                              <p:par>
                                <p:cTn id="23" presetID="10" presetClass="entr" presetSubtype="0" fill="hold" nodeType="withEffect">
                                  <p:stCondLst>
                                    <p:cond delay="0"/>
                                  </p:stCondLst>
                                  <p:childTnLst>
                                    <p:set>
                                      <p:cBhvr>
                                        <p:cTn id="24" dur="1" fill="hold">
                                          <p:stCondLst>
                                            <p:cond delay="0"/>
                                          </p:stCondLst>
                                        </p:cTn>
                                        <p:tgtEl>
                                          <p:spTgt spid="349"/>
                                        </p:tgtEl>
                                        <p:attrNameLst>
                                          <p:attrName>style.visibility</p:attrName>
                                        </p:attrNameLst>
                                      </p:cBhvr>
                                      <p:to>
                                        <p:strVal val="visible"/>
                                      </p:to>
                                    </p:set>
                                    <p:animEffect transition="in" filter="fade">
                                      <p:cBhvr>
                                        <p:cTn id="25" dur="2000"/>
                                        <p:tgtEl>
                                          <p:spTgt spid="34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Shape 363"/>
        <p:cNvGrpSpPr/>
        <p:nvPr/>
      </p:nvGrpSpPr>
      <p:grpSpPr>
        <a:xfrm>
          <a:off x="0" y="0"/>
          <a:ext cx="0" cy="0"/>
          <a:chOff x="0" y="0"/>
          <a:chExt cx="0" cy="0"/>
        </a:xfrm>
      </p:grpSpPr>
      <p:sp>
        <p:nvSpPr>
          <p:cNvPr id="364" name="Google Shape;364;p14"/>
          <p:cNvSpPr txBox="1"/>
          <p:nvPr/>
        </p:nvSpPr>
        <p:spPr>
          <a:xfrm>
            <a:off x="1524000" y="304800"/>
            <a:ext cx="6172200" cy="45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ARE YOU A CRITICAL THINKER?</a:t>
            </a:r>
            <a:endParaRPr/>
          </a:p>
        </p:txBody>
      </p:sp>
      <p:pic>
        <p:nvPicPr>
          <p:cNvPr id="365" name="Google Shape;365;p14"/>
          <p:cNvPicPr preferRelativeResize="0"/>
          <p:nvPr/>
        </p:nvPicPr>
        <p:blipFill rotWithShape="1">
          <a:blip r:embed="rId3">
            <a:alphaModFix/>
          </a:blip>
          <a:srcRect/>
          <a:stretch/>
        </p:blipFill>
        <p:spPr>
          <a:xfrm>
            <a:off x="-6350" y="0"/>
            <a:ext cx="1530350" cy="1271588"/>
          </a:xfrm>
          <a:prstGeom prst="rect">
            <a:avLst/>
          </a:prstGeom>
          <a:noFill/>
          <a:ln>
            <a:noFill/>
          </a:ln>
        </p:spPr>
      </p:pic>
      <p:sp>
        <p:nvSpPr>
          <p:cNvPr id="366" name="Google Shape;366;p14"/>
          <p:cNvSpPr txBox="1"/>
          <p:nvPr/>
        </p:nvSpPr>
        <p:spPr>
          <a:xfrm>
            <a:off x="-6350" y="5105400"/>
            <a:ext cx="9144000" cy="45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How many uses of the paper clip can you think of?</a:t>
            </a:r>
            <a:endParaRPr/>
          </a:p>
        </p:txBody>
      </p:sp>
      <p:pic>
        <p:nvPicPr>
          <p:cNvPr id="367" name="Google Shape;367;p14"/>
          <p:cNvPicPr preferRelativeResize="0"/>
          <p:nvPr/>
        </p:nvPicPr>
        <p:blipFill rotWithShape="1">
          <a:blip r:embed="rId4">
            <a:alphaModFix/>
          </a:blip>
          <a:srcRect/>
          <a:stretch/>
        </p:blipFill>
        <p:spPr>
          <a:xfrm>
            <a:off x="4256088" y="1676400"/>
            <a:ext cx="708025" cy="2187575"/>
          </a:xfrm>
          <a:prstGeom prst="rect">
            <a:avLst/>
          </a:prstGeom>
          <a:noFill/>
          <a:ln>
            <a:noFill/>
          </a:ln>
          <a:effectLst>
            <a:outerShdw algn="ctr" rotWithShape="0">
              <a:schemeClr val="lt2">
                <a:alpha val="49803"/>
              </a:schemeClr>
            </a:outerShdw>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Shape 372"/>
        <p:cNvGrpSpPr/>
        <p:nvPr/>
      </p:nvGrpSpPr>
      <p:grpSpPr>
        <a:xfrm>
          <a:off x="0" y="0"/>
          <a:ext cx="0" cy="0"/>
          <a:chOff x="0" y="0"/>
          <a:chExt cx="0" cy="0"/>
        </a:xfrm>
      </p:grpSpPr>
      <p:sp>
        <p:nvSpPr>
          <p:cNvPr id="373" name="Google Shape;373;p15"/>
          <p:cNvSpPr txBox="1"/>
          <p:nvPr/>
        </p:nvSpPr>
        <p:spPr>
          <a:xfrm>
            <a:off x="1524000" y="304800"/>
            <a:ext cx="6172200" cy="45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ARE YOU A CRITICAL THINKER?</a:t>
            </a:r>
            <a:endParaRPr/>
          </a:p>
        </p:txBody>
      </p:sp>
      <p:pic>
        <p:nvPicPr>
          <p:cNvPr id="374" name="Google Shape;374;p15"/>
          <p:cNvPicPr preferRelativeResize="0"/>
          <p:nvPr/>
        </p:nvPicPr>
        <p:blipFill rotWithShape="1">
          <a:blip r:embed="rId3">
            <a:alphaModFix/>
          </a:blip>
          <a:srcRect/>
          <a:stretch/>
        </p:blipFill>
        <p:spPr>
          <a:xfrm>
            <a:off x="-6350" y="0"/>
            <a:ext cx="1530350" cy="1271588"/>
          </a:xfrm>
          <a:prstGeom prst="rect">
            <a:avLst/>
          </a:prstGeom>
          <a:noFill/>
          <a:ln>
            <a:noFill/>
          </a:ln>
        </p:spPr>
      </p:pic>
      <p:sp>
        <p:nvSpPr>
          <p:cNvPr id="375" name="Google Shape;375;p15"/>
          <p:cNvSpPr txBox="1"/>
          <p:nvPr/>
        </p:nvSpPr>
        <p:spPr>
          <a:xfrm>
            <a:off x="155575" y="1271588"/>
            <a:ext cx="8909050" cy="5448300"/>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chemeClr val="dk1"/>
              </a:buClr>
              <a:buSzPts val="2400"/>
              <a:buFont typeface="Arial"/>
              <a:buAutoNum type="arabicPeriod"/>
            </a:pPr>
            <a:r>
              <a:rPr lang="en-US" sz="2400" b="1" dirty="0">
                <a:solidFill>
                  <a:schemeClr val="dk1"/>
                </a:solidFill>
                <a:latin typeface="Arial"/>
                <a:ea typeface="Arial"/>
                <a:cs typeface="Arial"/>
                <a:sym typeface="Arial"/>
              </a:rPr>
              <a:t>Nail cleaner</a:t>
            </a:r>
            <a:endParaRPr dirty="0"/>
          </a:p>
          <a:p>
            <a:pPr marL="457200" marR="0" lvl="0" indent="-457200" algn="just" rtl="0">
              <a:spcBef>
                <a:spcPts val="1200"/>
              </a:spcBef>
              <a:spcAft>
                <a:spcPts val="0"/>
              </a:spcAft>
              <a:buClr>
                <a:schemeClr val="dk1"/>
              </a:buClr>
              <a:buSzPts val="2400"/>
              <a:buFont typeface="Arial"/>
              <a:buAutoNum type="arabicPeriod"/>
            </a:pPr>
            <a:r>
              <a:rPr lang="en-US" sz="2400" b="1" dirty="0">
                <a:solidFill>
                  <a:schemeClr val="dk1"/>
                </a:solidFill>
                <a:latin typeface="Arial"/>
                <a:ea typeface="Arial"/>
                <a:cs typeface="Arial"/>
                <a:sym typeface="Arial"/>
              </a:rPr>
              <a:t>Toothpick </a:t>
            </a:r>
            <a:endParaRPr dirty="0"/>
          </a:p>
          <a:p>
            <a:pPr marL="457200" marR="0" lvl="0" indent="-457200" algn="just" rtl="0">
              <a:spcBef>
                <a:spcPts val="1200"/>
              </a:spcBef>
              <a:spcAft>
                <a:spcPts val="0"/>
              </a:spcAft>
              <a:buClr>
                <a:schemeClr val="dk1"/>
              </a:buClr>
              <a:buSzPts val="2400"/>
              <a:buFont typeface="Arial"/>
              <a:buAutoNum type="arabicPeriod"/>
            </a:pPr>
            <a:r>
              <a:rPr lang="en-US" sz="2400" b="1" dirty="0">
                <a:solidFill>
                  <a:schemeClr val="dk1"/>
                </a:solidFill>
                <a:latin typeface="Arial"/>
                <a:ea typeface="Arial"/>
                <a:cs typeface="Arial"/>
                <a:sym typeface="Arial"/>
              </a:rPr>
              <a:t>Emergency belt holder</a:t>
            </a:r>
            <a:endParaRPr dirty="0"/>
          </a:p>
          <a:p>
            <a:pPr marL="457200" marR="0" lvl="0" indent="-457200" algn="just" rtl="0">
              <a:spcBef>
                <a:spcPts val="1200"/>
              </a:spcBef>
              <a:spcAft>
                <a:spcPts val="0"/>
              </a:spcAft>
              <a:buClr>
                <a:schemeClr val="dk1"/>
              </a:buClr>
              <a:buSzPts val="2400"/>
              <a:buFont typeface="Arial"/>
              <a:buAutoNum type="arabicPeriod"/>
            </a:pPr>
            <a:r>
              <a:rPr lang="en-US" sz="2400" b="1" dirty="0">
                <a:solidFill>
                  <a:schemeClr val="dk1"/>
                </a:solidFill>
                <a:latin typeface="Arial"/>
                <a:ea typeface="Arial"/>
                <a:cs typeface="Arial"/>
                <a:sym typeface="Arial"/>
              </a:rPr>
              <a:t>Inexpensive earrings/nose ring/ necklace, bracelet, ring </a:t>
            </a:r>
            <a:endParaRPr dirty="0"/>
          </a:p>
          <a:p>
            <a:pPr marL="457200" marR="0" lvl="0" indent="-457200" algn="just" rtl="0">
              <a:spcBef>
                <a:spcPts val="1200"/>
              </a:spcBef>
              <a:spcAft>
                <a:spcPts val="0"/>
              </a:spcAft>
              <a:buClr>
                <a:schemeClr val="dk1"/>
              </a:buClr>
              <a:buSzPts val="2400"/>
              <a:buFont typeface="Arial"/>
              <a:buAutoNum type="arabicPeriod"/>
            </a:pPr>
            <a:r>
              <a:rPr lang="en-US" sz="2400" b="1" dirty="0">
                <a:solidFill>
                  <a:schemeClr val="dk1"/>
                </a:solidFill>
                <a:latin typeface="Arial"/>
                <a:ea typeface="Arial"/>
                <a:cs typeface="Arial"/>
                <a:sym typeface="Arial"/>
              </a:rPr>
              <a:t>Skeleton key</a:t>
            </a:r>
            <a:endParaRPr dirty="0"/>
          </a:p>
          <a:p>
            <a:pPr marL="457200" marR="0" lvl="0" indent="-457200" algn="just" rtl="0">
              <a:spcBef>
                <a:spcPts val="1200"/>
              </a:spcBef>
              <a:spcAft>
                <a:spcPts val="0"/>
              </a:spcAft>
              <a:buClr>
                <a:schemeClr val="dk1"/>
              </a:buClr>
              <a:buSzPts val="2400"/>
              <a:buFont typeface="Arial"/>
              <a:buAutoNum type="arabicPeriod"/>
            </a:pPr>
            <a:r>
              <a:rPr lang="en-US" sz="2400" b="1" dirty="0">
                <a:solidFill>
                  <a:schemeClr val="dk1"/>
                </a:solidFill>
                <a:latin typeface="Arial"/>
                <a:ea typeface="Arial"/>
                <a:cs typeface="Arial"/>
                <a:sym typeface="Arial"/>
              </a:rPr>
              <a:t>Key chain</a:t>
            </a:r>
            <a:endParaRPr dirty="0"/>
          </a:p>
          <a:p>
            <a:pPr marL="457200" marR="0" lvl="0" indent="-457200" algn="just" rtl="0">
              <a:spcBef>
                <a:spcPts val="1200"/>
              </a:spcBef>
              <a:spcAft>
                <a:spcPts val="0"/>
              </a:spcAft>
              <a:buClr>
                <a:schemeClr val="dk1"/>
              </a:buClr>
              <a:buSzPts val="2400"/>
              <a:buFont typeface="Arial"/>
              <a:buAutoNum type="arabicPeriod"/>
            </a:pPr>
            <a:r>
              <a:rPr lang="en-US" sz="2400" b="1" dirty="0">
                <a:solidFill>
                  <a:schemeClr val="dk1"/>
                </a:solidFill>
                <a:latin typeface="Arial"/>
                <a:ea typeface="Arial"/>
                <a:cs typeface="Arial"/>
                <a:sym typeface="Arial"/>
              </a:rPr>
              <a:t>Bookmark</a:t>
            </a:r>
            <a:endParaRPr dirty="0"/>
          </a:p>
          <a:p>
            <a:pPr marL="457200" marR="0" lvl="0" indent="-457200" algn="just" rtl="0">
              <a:spcBef>
                <a:spcPts val="1200"/>
              </a:spcBef>
              <a:spcAft>
                <a:spcPts val="0"/>
              </a:spcAft>
              <a:buClr>
                <a:schemeClr val="dk1"/>
              </a:buClr>
              <a:buSzPts val="2400"/>
              <a:buFont typeface="Arial"/>
              <a:buAutoNum type="arabicPeriod"/>
            </a:pPr>
            <a:r>
              <a:rPr lang="en-US" sz="2400" b="1" dirty="0">
                <a:solidFill>
                  <a:schemeClr val="dk1"/>
                </a:solidFill>
                <a:latin typeface="Arial"/>
                <a:ea typeface="Arial"/>
                <a:cs typeface="Arial"/>
                <a:sym typeface="Arial"/>
              </a:rPr>
              <a:t>Mobile phone sim remover </a:t>
            </a:r>
            <a:endParaRPr dirty="0"/>
          </a:p>
          <a:p>
            <a:pPr marL="457200" marR="0" lvl="0" indent="-457200" algn="just" rtl="0">
              <a:spcBef>
                <a:spcPts val="1200"/>
              </a:spcBef>
              <a:spcAft>
                <a:spcPts val="0"/>
              </a:spcAft>
              <a:buClr>
                <a:schemeClr val="dk1"/>
              </a:buClr>
              <a:buSzPts val="2400"/>
              <a:buFont typeface="Arial"/>
              <a:buAutoNum type="arabicPeriod"/>
            </a:pPr>
            <a:r>
              <a:rPr lang="en-US" sz="2400" b="1" dirty="0">
                <a:solidFill>
                  <a:schemeClr val="dk1"/>
                </a:solidFill>
                <a:latin typeface="Arial"/>
                <a:ea typeface="Arial"/>
                <a:cs typeface="Arial"/>
                <a:sym typeface="Arial"/>
              </a:rPr>
              <a:t>Bottle/nipple </a:t>
            </a:r>
            <a:r>
              <a:rPr lang="en-US" sz="2400" b="1" dirty="0" err="1">
                <a:solidFill>
                  <a:schemeClr val="dk1"/>
                </a:solidFill>
                <a:latin typeface="Arial"/>
                <a:ea typeface="Arial"/>
                <a:cs typeface="Arial"/>
                <a:sym typeface="Arial"/>
              </a:rPr>
              <a:t>unclogger</a:t>
            </a:r>
            <a:r>
              <a:rPr lang="en-US" sz="2400" b="1" dirty="0">
                <a:solidFill>
                  <a:schemeClr val="dk1"/>
                </a:solidFill>
                <a:latin typeface="Arial"/>
                <a:ea typeface="Arial"/>
                <a:cs typeface="Arial"/>
                <a:sym typeface="Arial"/>
              </a:rPr>
              <a:t> </a:t>
            </a:r>
            <a:endParaRPr dirty="0"/>
          </a:p>
          <a:p>
            <a:pPr marL="457200" marR="0" lvl="0" indent="-457200" algn="just" rtl="0">
              <a:spcBef>
                <a:spcPts val="1200"/>
              </a:spcBef>
              <a:spcAft>
                <a:spcPts val="0"/>
              </a:spcAft>
              <a:buClr>
                <a:schemeClr val="dk1"/>
              </a:buClr>
              <a:buSzPts val="2400"/>
              <a:buFont typeface="Arial"/>
              <a:buAutoNum type="arabicPeriod"/>
            </a:pPr>
            <a:r>
              <a:rPr lang="en-US" sz="2400" b="1" dirty="0">
                <a:solidFill>
                  <a:schemeClr val="dk1"/>
                </a:solidFill>
                <a:latin typeface="Arial"/>
                <a:ea typeface="Arial"/>
                <a:cs typeface="Arial"/>
                <a:sym typeface="Arial"/>
              </a:rPr>
              <a:t>School holiday provider (combined with a rubber band) </a:t>
            </a:r>
            <a:endParaRPr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79"/>
        <p:cNvGrpSpPr/>
        <p:nvPr/>
      </p:nvGrpSpPr>
      <p:grpSpPr>
        <a:xfrm>
          <a:off x="0" y="0"/>
          <a:ext cx="0" cy="0"/>
          <a:chOff x="0" y="0"/>
          <a:chExt cx="0" cy="0"/>
        </a:xfrm>
      </p:grpSpPr>
      <p:sp>
        <p:nvSpPr>
          <p:cNvPr id="380" name="Google Shape;380;p16"/>
          <p:cNvSpPr txBox="1"/>
          <p:nvPr/>
        </p:nvSpPr>
        <p:spPr>
          <a:xfrm>
            <a:off x="1524000" y="304800"/>
            <a:ext cx="6172200" cy="45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1. DEFINITION OF CRITICAL THINKING</a:t>
            </a:r>
            <a:endParaRPr/>
          </a:p>
        </p:txBody>
      </p:sp>
      <p:pic>
        <p:nvPicPr>
          <p:cNvPr id="381" name="Google Shape;381;p16"/>
          <p:cNvPicPr preferRelativeResize="0"/>
          <p:nvPr/>
        </p:nvPicPr>
        <p:blipFill rotWithShape="1">
          <a:blip r:embed="rId3">
            <a:alphaModFix/>
          </a:blip>
          <a:srcRect/>
          <a:stretch/>
        </p:blipFill>
        <p:spPr>
          <a:xfrm>
            <a:off x="1219200" y="1681483"/>
            <a:ext cx="2362200" cy="1952625"/>
          </a:xfrm>
          <a:prstGeom prst="rect">
            <a:avLst/>
          </a:prstGeom>
          <a:noFill/>
          <a:ln>
            <a:noFill/>
          </a:ln>
        </p:spPr>
      </p:pic>
      <p:sp>
        <p:nvSpPr>
          <p:cNvPr id="382" name="Google Shape;382;p16"/>
          <p:cNvSpPr txBox="1"/>
          <p:nvPr/>
        </p:nvSpPr>
        <p:spPr>
          <a:xfrm>
            <a:off x="-266700" y="4306008"/>
            <a:ext cx="7696200"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chemeClr val="dk1"/>
                </a:solidFill>
                <a:latin typeface="Arial"/>
                <a:ea typeface="Arial"/>
                <a:cs typeface="Arial"/>
                <a:sym typeface="Arial"/>
              </a:rPr>
              <a:t>     </a:t>
            </a:r>
            <a:r>
              <a:rPr lang="en-US" sz="2400">
                <a:solidFill>
                  <a:schemeClr val="dk1"/>
                </a:solidFill>
                <a:latin typeface="Arial"/>
                <a:ea typeface="Arial"/>
                <a:cs typeface="Arial"/>
                <a:sym typeface="Arial"/>
              </a:rPr>
              <a:t>- “Critical” here does not mean “negative”</a:t>
            </a:r>
            <a:endParaRPr sz="2400">
              <a:solidFill>
                <a:schemeClr val="dk1"/>
              </a:solidFill>
              <a:latin typeface="Arial"/>
              <a:ea typeface="Arial"/>
              <a:cs typeface="Arial"/>
              <a:sym typeface="Arial"/>
            </a:endParaRPr>
          </a:p>
        </p:txBody>
      </p:sp>
      <p:sp>
        <p:nvSpPr>
          <p:cNvPr id="383" name="Google Shape;383;p16"/>
          <p:cNvSpPr/>
          <p:nvPr/>
        </p:nvSpPr>
        <p:spPr>
          <a:xfrm>
            <a:off x="186812" y="4973558"/>
            <a:ext cx="8957187"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dirty="0">
                <a:solidFill>
                  <a:schemeClr val="dk1"/>
                </a:solidFill>
                <a:latin typeface="Arial"/>
                <a:ea typeface="Arial"/>
                <a:cs typeface="Arial"/>
                <a:sym typeface="Arial"/>
              </a:rPr>
              <a:t>- Critical thinking means</a:t>
            </a:r>
            <a:r>
              <a:rPr lang="en-US" sz="2000" i="1" dirty="0">
                <a:solidFill>
                  <a:schemeClr val="dk1"/>
                </a:solidFill>
                <a:latin typeface="Arial"/>
                <a:ea typeface="Arial"/>
                <a:cs typeface="Arial"/>
                <a:sym typeface="Arial"/>
              </a:rPr>
              <a:t> </a:t>
            </a:r>
            <a:r>
              <a:rPr lang="en-US" sz="2000" u="sng" dirty="0">
                <a:solidFill>
                  <a:schemeClr val="dk1"/>
                </a:solidFill>
                <a:latin typeface="Arial"/>
                <a:ea typeface="Arial"/>
                <a:cs typeface="Arial"/>
                <a:sym typeface="Arial"/>
              </a:rPr>
              <a:t>skilled observation and </a:t>
            </a:r>
            <a:r>
              <a:rPr lang="vi-VN" sz="2000" u="sng" dirty="0">
                <a:solidFill>
                  <a:schemeClr val="dk1"/>
                </a:solidFill>
                <a:latin typeface="Arial"/>
                <a:ea typeface="Arial"/>
                <a:cs typeface="Arial"/>
                <a:sym typeface="Arial"/>
              </a:rPr>
              <a:t>conclusion</a:t>
            </a:r>
            <a:r>
              <a:rPr lang="en-US" sz="2000" dirty="0">
                <a:solidFill>
                  <a:schemeClr val="dk1"/>
                </a:solidFill>
                <a:latin typeface="Arial"/>
                <a:ea typeface="Arial"/>
                <a:cs typeface="Arial"/>
                <a:sym typeface="Arial"/>
              </a:rPr>
              <a:t> by clear intellectual standards </a:t>
            </a:r>
            <a:endParaRPr sz="1200" dirty="0"/>
          </a:p>
        </p:txBody>
      </p:sp>
      <p:pic>
        <p:nvPicPr>
          <p:cNvPr id="384" name="Google Shape;384;p16"/>
          <p:cNvPicPr preferRelativeResize="0"/>
          <p:nvPr/>
        </p:nvPicPr>
        <p:blipFill rotWithShape="1">
          <a:blip r:embed="rId4">
            <a:alphaModFix/>
          </a:blip>
          <a:srcRect/>
          <a:stretch/>
        </p:blipFill>
        <p:spPr>
          <a:xfrm>
            <a:off x="5078691" y="1018880"/>
            <a:ext cx="2846109" cy="294425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cxnSp>
        <p:nvCxnSpPr>
          <p:cNvPr id="385" name="Google Shape;385;p16"/>
          <p:cNvCxnSpPr/>
          <p:nvPr/>
        </p:nvCxnSpPr>
        <p:spPr>
          <a:xfrm>
            <a:off x="914400" y="1371600"/>
            <a:ext cx="2971800" cy="2514600"/>
          </a:xfrm>
          <a:prstGeom prst="straightConnector1">
            <a:avLst/>
          </a:prstGeom>
          <a:noFill/>
          <a:ln w="9525" cap="flat" cmpd="sng">
            <a:solidFill>
              <a:srgbClr val="FF0000"/>
            </a:solidFill>
            <a:prstDash val="solid"/>
            <a:round/>
            <a:headEnd type="none" w="sm" len="sm"/>
            <a:tailEnd type="none" w="sm" len="sm"/>
          </a:ln>
        </p:spPr>
      </p:cxnSp>
      <p:cxnSp>
        <p:nvCxnSpPr>
          <p:cNvPr id="386" name="Google Shape;386;p16"/>
          <p:cNvCxnSpPr/>
          <p:nvPr/>
        </p:nvCxnSpPr>
        <p:spPr>
          <a:xfrm flipH="1">
            <a:off x="914400" y="1371600"/>
            <a:ext cx="2971800" cy="2514600"/>
          </a:xfrm>
          <a:prstGeom prst="straightConnector1">
            <a:avLst/>
          </a:prstGeom>
          <a:noFill/>
          <a:ln w="9525" cap="flat" cmpd="sng">
            <a:solidFill>
              <a:srgbClr val="FF0000"/>
            </a:solidFill>
            <a:prstDash val="solid"/>
            <a:round/>
            <a:headEnd type="none" w="sm" len="sm"/>
            <a:tailEnd type="none" w="sm" len="sm"/>
          </a:ln>
        </p:spPr>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90"/>
        <p:cNvGrpSpPr/>
        <p:nvPr/>
      </p:nvGrpSpPr>
      <p:grpSpPr>
        <a:xfrm>
          <a:off x="0" y="0"/>
          <a:ext cx="0" cy="0"/>
          <a:chOff x="0" y="0"/>
          <a:chExt cx="0" cy="0"/>
        </a:xfrm>
      </p:grpSpPr>
      <p:sp>
        <p:nvSpPr>
          <p:cNvPr id="391" name="Google Shape;391;p17"/>
          <p:cNvSpPr/>
          <p:nvPr/>
        </p:nvSpPr>
        <p:spPr>
          <a:xfrm rot="-1358056">
            <a:off x="996950" y="2135188"/>
            <a:ext cx="8066088" cy="2979737"/>
          </a:xfrm>
          <a:custGeom>
            <a:avLst/>
            <a:gdLst/>
            <a:ahLst/>
            <a:cxnLst/>
            <a:rect l="l" t="t" r="r" b="b"/>
            <a:pathLst>
              <a:path w="4040" h="1888" extrusionOk="0">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solidFill>
            <a:srgbClr val="800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2" name="Google Shape;392;p17"/>
          <p:cNvSpPr/>
          <p:nvPr/>
        </p:nvSpPr>
        <p:spPr>
          <a:xfrm>
            <a:off x="3429000" y="1752600"/>
            <a:ext cx="1284288" cy="1274763"/>
          </a:xfrm>
          <a:prstGeom prst="ellipse">
            <a:avLst/>
          </a:prstGeom>
          <a:gradFill>
            <a:gsLst>
              <a:gs pos="0">
                <a:srgbClr val="8DBB6B"/>
              </a:gs>
              <a:gs pos="100000">
                <a:srgbClr val="31412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 name="Google Shape;393;p17"/>
          <p:cNvSpPr/>
          <p:nvPr/>
        </p:nvSpPr>
        <p:spPr>
          <a:xfrm>
            <a:off x="1752600" y="2971800"/>
            <a:ext cx="1371600" cy="1371600"/>
          </a:xfrm>
          <a:prstGeom prst="ellipse">
            <a:avLst/>
          </a:prstGeom>
          <a:gradFill>
            <a:gsLst>
              <a:gs pos="0">
                <a:schemeClr val="accent1"/>
              </a:gs>
              <a:gs pos="100000">
                <a:srgbClr val="2B68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 name="Google Shape;394;p17"/>
          <p:cNvSpPr/>
          <p:nvPr/>
        </p:nvSpPr>
        <p:spPr>
          <a:xfrm>
            <a:off x="2743200" y="4876800"/>
            <a:ext cx="1631950" cy="1295400"/>
          </a:xfrm>
          <a:prstGeom prst="ellipse">
            <a:avLst/>
          </a:prstGeom>
          <a:gradFill>
            <a:gsLst>
              <a:gs pos="0">
                <a:schemeClr val="accent2"/>
              </a:gs>
              <a:gs pos="100000">
                <a:srgbClr val="59015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5" name="Google Shape;395;p17"/>
          <p:cNvSpPr/>
          <p:nvPr/>
        </p:nvSpPr>
        <p:spPr>
          <a:xfrm>
            <a:off x="4953000" y="4267200"/>
            <a:ext cx="1524000" cy="1274763"/>
          </a:xfrm>
          <a:prstGeom prst="ellipse">
            <a:avLst/>
          </a:prstGeom>
          <a:solidFill>
            <a:srgbClr val="993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6" name="Google Shape;396;p17"/>
          <p:cNvSpPr/>
          <p:nvPr/>
        </p:nvSpPr>
        <p:spPr>
          <a:xfrm>
            <a:off x="5715000" y="1143000"/>
            <a:ext cx="1447800" cy="1274763"/>
          </a:xfrm>
          <a:prstGeom prst="ellipse">
            <a:avLst/>
          </a:prstGeom>
          <a:gradFill>
            <a:gsLst>
              <a:gs pos="0">
                <a:schemeClr val="folHlink"/>
              </a:gs>
              <a:gs pos="100000">
                <a:srgbClr val="38753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17"/>
          <p:cNvSpPr txBox="1"/>
          <p:nvPr/>
        </p:nvSpPr>
        <p:spPr>
          <a:xfrm>
            <a:off x="1981200" y="3429000"/>
            <a:ext cx="969963" cy="3667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clarity </a:t>
            </a:r>
            <a:endParaRPr/>
          </a:p>
        </p:txBody>
      </p:sp>
      <p:sp>
        <p:nvSpPr>
          <p:cNvPr id="398" name="Google Shape;398;p17"/>
          <p:cNvSpPr txBox="1"/>
          <p:nvPr/>
        </p:nvSpPr>
        <p:spPr>
          <a:xfrm>
            <a:off x="3505200" y="2133600"/>
            <a:ext cx="1271588"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precision</a:t>
            </a:r>
            <a:r>
              <a:rPr lang="en-US" sz="1800">
                <a:solidFill>
                  <a:schemeClr val="dk1"/>
                </a:solidFill>
                <a:latin typeface="Arial"/>
                <a:ea typeface="Arial"/>
                <a:cs typeface="Arial"/>
                <a:sym typeface="Arial"/>
              </a:rPr>
              <a:t> </a:t>
            </a:r>
            <a:endParaRPr sz="1800">
              <a:solidFill>
                <a:schemeClr val="lt1"/>
              </a:solidFill>
              <a:latin typeface="Verdana"/>
              <a:ea typeface="Verdana"/>
              <a:cs typeface="Verdana"/>
              <a:sym typeface="Verdana"/>
            </a:endParaRPr>
          </a:p>
        </p:txBody>
      </p:sp>
      <p:sp>
        <p:nvSpPr>
          <p:cNvPr id="399" name="Google Shape;399;p17"/>
          <p:cNvSpPr txBox="1"/>
          <p:nvPr/>
        </p:nvSpPr>
        <p:spPr>
          <a:xfrm>
            <a:off x="5867400" y="1524000"/>
            <a:ext cx="1190625"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accuracy</a:t>
            </a:r>
            <a:endParaRPr/>
          </a:p>
        </p:txBody>
      </p:sp>
      <p:sp>
        <p:nvSpPr>
          <p:cNvPr id="400" name="Google Shape;400;p17"/>
          <p:cNvSpPr txBox="1"/>
          <p:nvPr/>
        </p:nvSpPr>
        <p:spPr>
          <a:xfrm>
            <a:off x="5334000" y="4724400"/>
            <a:ext cx="711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logic</a:t>
            </a:r>
            <a:endParaRPr/>
          </a:p>
        </p:txBody>
      </p:sp>
      <p:sp>
        <p:nvSpPr>
          <p:cNvPr id="401" name="Google Shape;401;p17"/>
          <p:cNvSpPr txBox="1"/>
          <p:nvPr/>
        </p:nvSpPr>
        <p:spPr>
          <a:xfrm>
            <a:off x="2667000" y="5257800"/>
            <a:ext cx="17526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completeness</a:t>
            </a:r>
            <a:endParaRPr/>
          </a:p>
        </p:txBody>
      </p:sp>
      <p:sp>
        <p:nvSpPr>
          <p:cNvPr id="402" name="Google Shape;402;p17"/>
          <p:cNvSpPr txBox="1"/>
          <p:nvPr/>
        </p:nvSpPr>
        <p:spPr>
          <a:xfrm>
            <a:off x="3590925" y="3395663"/>
            <a:ext cx="3200400" cy="523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Arial"/>
                <a:ea typeface="Arial"/>
                <a:cs typeface="Arial"/>
                <a:sym typeface="Arial"/>
              </a:rPr>
              <a:t>Critical thinking</a:t>
            </a:r>
            <a:endParaRPr/>
          </a:p>
        </p:txBody>
      </p:sp>
      <p:sp>
        <p:nvSpPr>
          <p:cNvPr id="403" name="Google Shape;403;p17"/>
          <p:cNvSpPr/>
          <p:nvPr/>
        </p:nvSpPr>
        <p:spPr>
          <a:xfrm>
            <a:off x="7859713" y="1676400"/>
            <a:ext cx="1284287" cy="1274763"/>
          </a:xfrm>
          <a:prstGeom prst="ellipse">
            <a:avLst/>
          </a:prstGeom>
          <a:gradFill>
            <a:gsLst>
              <a:gs pos="0">
                <a:srgbClr val="8DBB6B"/>
              </a:gs>
              <a:gs pos="100000">
                <a:srgbClr val="31412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4" name="Google Shape;404;p17"/>
          <p:cNvSpPr txBox="1"/>
          <p:nvPr/>
        </p:nvSpPr>
        <p:spPr>
          <a:xfrm>
            <a:off x="7872413" y="2057400"/>
            <a:ext cx="12890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relevance</a:t>
            </a:r>
            <a:endParaRPr/>
          </a:p>
        </p:txBody>
      </p:sp>
      <p:sp>
        <p:nvSpPr>
          <p:cNvPr id="405" name="Google Shape;405;p17"/>
          <p:cNvSpPr/>
          <p:nvPr/>
        </p:nvSpPr>
        <p:spPr>
          <a:xfrm>
            <a:off x="6705600" y="3200400"/>
            <a:ext cx="1524000" cy="1274763"/>
          </a:xfrm>
          <a:prstGeom prst="ellipse">
            <a:avLst/>
          </a:prstGeom>
          <a:gradFill>
            <a:gsLst>
              <a:gs pos="0">
                <a:schemeClr val="hlink"/>
              </a:gs>
              <a:gs pos="100000">
                <a:srgbClr val="AE551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6" name="Google Shape;406;p17"/>
          <p:cNvSpPr txBox="1"/>
          <p:nvPr/>
        </p:nvSpPr>
        <p:spPr>
          <a:xfrm>
            <a:off x="6705600" y="3581400"/>
            <a:ext cx="1512888"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consistency</a:t>
            </a:r>
            <a:endParaRPr/>
          </a:p>
        </p:txBody>
      </p:sp>
      <p:sp>
        <p:nvSpPr>
          <p:cNvPr id="407" name="Google Shape;407;p17"/>
          <p:cNvSpPr/>
          <p:nvPr/>
        </p:nvSpPr>
        <p:spPr>
          <a:xfrm>
            <a:off x="609600" y="4343400"/>
            <a:ext cx="1371600" cy="13716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8" name="Google Shape;408;p17"/>
          <p:cNvSpPr txBox="1"/>
          <p:nvPr/>
        </p:nvSpPr>
        <p:spPr>
          <a:xfrm>
            <a:off x="744538" y="4876800"/>
            <a:ext cx="1162050" cy="3667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fairness </a:t>
            </a:r>
            <a:endParaRPr/>
          </a:p>
        </p:txBody>
      </p:sp>
      <p:sp>
        <p:nvSpPr>
          <p:cNvPr id="409" name="Google Shape;409;p17"/>
          <p:cNvSpPr/>
          <p:nvPr/>
        </p:nvSpPr>
        <p:spPr>
          <a:xfrm>
            <a:off x="228600" y="0"/>
            <a:ext cx="86868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Libre Franklin Medium"/>
                <a:ea typeface="Libre Franklin Medium"/>
                <a:cs typeface="Libre Franklin Medium"/>
                <a:sym typeface="Libre Franklin Medium"/>
              </a:rPr>
              <a:t>2. STANDARDS OF CRITICAL THINKING</a:t>
            </a:r>
            <a:endParaRPr/>
          </a:p>
        </p:txBody>
      </p:sp>
      <p:sp>
        <p:nvSpPr>
          <p:cNvPr id="410" name="Google Shape;410;p17"/>
          <p:cNvSpPr/>
          <p:nvPr/>
        </p:nvSpPr>
        <p:spPr>
          <a:xfrm>
            <a:off x="1143000" y="3505200"/>
            <a:ext cx="533400" cy="381000"/>
          </a:xfrm>
          <a:prstGeom prst="notchedRightArrow">
            <a:avLst>
              <a:gd name="adj1" fmla="val 50000"/>
              <a:gd name="adj2" fmla="val 35000"/>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5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2"/>
                                        </p:tgtEl>
                                        <p:attrNameLst>
                                          <p:attrName>style.visibility</p:attrName>
                                        </p:attrNameLst>
                                      </p:cBhvr>
                                      <p:to>
                                        <p:strVal val="visible"/>
                                      </p:to>
                                    </p:set>
                                    <p:animEffect transition="in" filter="fade">
                                      <p:cBhvr>
                                        <p:cTn id="10" dur="500"/>
                                        <p:tgtEl>
                                          <p:spTgt spid="392"/>
                                        </p:tgtEl>
                                      </p:cBhvr>
                                    </p:animEffect>
                                  </p:childTnLst>
                                </p:cTn>
                              </p:par>
                              <p:par>
                                <p:cTn id="11" presetID="10" presetClass="entr" presetSubtype="0" fill="hold" nodeType="withEffect">
                                  <p:stCondLst>
                                    <p:cond delay="0"/>
                                  </p:stCondLst>
                                  <p:childTnLst>
                                    <p:set>
                                      <p:cBhvr>
                                        <p:cTn id="12" dur="1" fill="hold">
                                          <p:stCondLst>
                                            <p:cond delay="0"/>
                                          </p:stCondLst>
                                        </p:cTn>
                                        <p:tgtEl>
                                          <p:spTgt spid="393"/>
                                        </p:tgtEl>
                                        <p:attrNameLst>
                                          <p:attrName>style.visibility</p:attrName>
                                        </p:attrNameLst>
                                      </p:cBhvr>
                                      <p:to>
                                        <p:strVal val="visible"/>
                                      </p:to>
                                    </p:set>
                                    <p:animEffect transition="in" filter="fade">
                                      <p:cBhvr>
                                        <p:cTn id="13" dur="500"/>
                                        <p:tgtEl>
                                          <p:spTgt spid="393"/>
                                        </p:tgtEl>
                                      </p:cBhvr>
                                    </p:animEffect>
                                  </p:childTnLst>
                                </p:cTn>
                              </p:par>
                              <p:par>
                                <p:cTn id="14" presetID="10" presetClass="entr" presetSubtype="0" fill="hold" nodeType="withEffect">
                                  <p:stCondLst>
                                    <p:cond delay="0"/>
                                  </p:stCondLst>
                                  <p:childTnLst>
                                    <p:set>
                                      <p:cBhvr>
                                        <p:cTn id="15" dur="1" fill="hold">
                                          <p:stCondLst>
                                            <p:cond delay="0"/>
                                          </p:stCondLst>
                                        </p:cTn>
                                        <p:tgtEl>
                                          <p:spTgt spid="394"/>
                                        </p:tgtEl>
                                        <p:attrNameLst>
                                          <p:attrName>style.visibility</p:attrName>
                                        </p:attrNameLst>
                                      </p:cBhvr>
                                      <p:to>
                                        <p:strVal val="visible"/>
                                      </p:to>
                                    </p:set>
                                    <p:animEffect transition="in" filter="fade">
                                      <p:cBhvr>
                                        <p:cTn id="16" dur="500"/>
                                        <p:tgtEl>
                                          <p:spTgt spid="394"/>
                                        </p:tgtEl>
                                      </p:cBhvr>
                                    </p:animEffect>
                                  </p:childTnLst>
                                </p:cTn>
                              </p:par>
                              <p:par>
                                <p:cTn id="17" presetID="10" presetClass="entr" presetSubtype="0" fill="hold"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nodeType="withEffect">
                                  <p:stCondLst>
                                    <p:cond delay="0"/>
                                  </p:stCondLst>
                                  <p:childTnLst>
                                    <p:set>
                                      <p:cBhvr>
                                        <p:cTn id="21" dur="1" fill="hold">
                                          <p:stCondLst>
                                            <p:cond delay="0"/>
                                          </p:stCondLst>
                                        </p:cTn>
                                        <p:tgtEl>
                                          <p:spTgt spid="397"/>
                                        </p:tgtEl>
                                        <p:attrNameLst>
                                          <p:attrName>style.visibility</p:attrName>
                                        </p:attrNameLst>
                                      </p:cBhvr>
                                      <p:to>
                                        <p:strVal val="visible"/>
                                      </p:to>
                                    </p:set>
                                    <p:animEffect transition="in" filter="fade">
                                      <p:cBhvr>
                                        <p:cTn id="22" dur="500"/>
                                        <p:tgtEl>
                                          <p:spTgt spid="397"/>
                                        </p:tgtEl>
                                      </p:cBhvr>
                                    </p:animEffect>
                                  </p:childTnLst>
                                </p:cTn>
                              </p:par>
                              <p:par>
                                <p:cTn id="23" presetID="10" presetClass="entr" presetSubtype="0" fill="hold" nodeType="withEffect">
                                  <p:stCondLst>
                                    <p:cond delay="0"/>
                                  </p:stCondLst>
                                  <p:childTnLst>
                                    <p:set>
                                      <p:cBhvr>
                                        <p:cTn id="24" dur="1" fill="hold">
                                          <p:stCondLst>
                                            <p:cond delay="0"/>
                                          </p:stCondLst>
                                        </p:cTn>
                                        <p:tgtEl>
                                          <p:spTgt spid="398"/>
                                        </p:tgtEl>
                                        <p:attrNameLst>
                                          <p:attrName>style.visibility</p:attrName>
                                        </p:attrNameLst>
                                      </p:cBhvr>
                                      <p:to>
                                        <p:strVal val="visible"/>
                                      </p:to>
                                    </p:set>
                                    <p:animEffect transition="in" filter="fade">
                                      <p:cBhvr>
                                        <p:cTn id="25" dur="500"/>
                                        <p:tgtEl>
                                          <p:spTgt spid="398"/>
                                        </p:tgtEl>
                                      </p:cBhvr>
                                    </p:animEffect>
                                  </p:childTnLst>
                                </p:cTn>
                              </p:par>
                              <p:par>
                                <p:cTn id="26" presetID="10" presetClass="entr" presetSubtype="0" fill="hold" nodeType="withEffect">
                                  <p:stCondLst>
                                    <p:cond delay="0"/>
                                  </p:stCondLst>
                                  <p:childTnLst>
                                    <p:set>
                                      <p:cBhvr>
                                        <p:cTn id="27" dur="1" fill="hold">
                                          <p:stCondLst>
                                            <p:cond delay="0"/>
                                          </p:stCondLst>
                                        </p:cTn>
                                        <p:tgtEl>
                                          <p:spTgt spid="399"/>
                                        </p:tgtEl>
                                        <p:attrNameLst>
                                          <p:attrName>style.visibility</p:attrName>
                                        </p:attrNameLst>
                                      </p:cBhvr>
                                      <p:to>
                                        <p:strVal val="visible"/>
                                      </p:to>
                                    </p:set>
                                    <p:animEffect transition="in" filter="fade">
                                      <p:cBhvr>
                                        <p:cTn id="28" dur="500"/>
                                        <p:tgtEl>
                                          <p:spTgt spid="399"/>
                                        </p:tgtEl>
                                      </p:cBhvr>
                                    </p:animEffect>
                                  </p:childTnLst>
                                </p:cTn>
                              </p:par>
                              <p:par>
                                <p:cTn id="29" presetID="10" presetClass="entr" presetSubtype="0" fill="hold" nodeType="withEffect">
                                  <p:stCondLst>
                                    <p:cond delay="0"/>
                                  </p:stCondLst>
                                  <p:childTnLst>
                                    <p:set>
                                      <p:cBhvr>
                                        <p:cTn id="30" dur="1" fill="hold">
                                          <p:stCondLst>
                                            <p:cond delay="0"/>
                                          </p:stCondLst>
                                        </p:cTn>
                                        <p:tgtEl>
                                          <p:spTgt spid="400"/>
                                        </p:tgtEl>
                                        <p:attrNameLst>
                                          <p:attrName>style.visibility</p:attrName>
                                        </p:attrNameLst>
                                      </p:cBhvr>
                                      <p:to>
                                        <p:strVal val="visible"/>
                                      </p:to>
                                    </p:set>
                                    <p:animEffect transition="in" filter="fade">
                                      <p:cBhvr>
                                        <p:cTn id="31" dur="500"/>
                                        <p:tgtEl>
                                          <p:spTgt spid="400"/>
                                        </p:tgtEl>
                                      </p:cBhvr>
                                    </p:animEffect>
                                  </p:childTnLst>
                                </p:cTn>
                              </p:par>
                              <p:par>
                                <p:cTn id="32" presetID="10" presetClass="entr" presetSubtype="0" fill="hold" nodeType="withEffect">
                                  <p:stCondLst>
                                    <p:cond delay="0"/>
                                  </p:stCondLst>
                                  <p:childTnLst>
                                    <p:set>
                                      <p:cBhvr>
                                        <p:cTn id="33" dur="1" fill="hold">
                                          <p:stCondLst>
                                            <p:cond delay="0"/>
                                          </p:stCondLst>
                                        </p:cTn>
                                        <p:tgtEl>
                                          <p:spTgt spid="401"/>
                                        </p:tgtEl>
                                        <p:attrNameLst>
                                          <p:attrName>style.visibility</p:attrName>
                                        </p:attrNameLst>
                                      </p:cBhvr>
                                      <p:to>
                                        <p:strVal val="visible"/>
                                      </p:to>
                                    </p:set>
                                    <p:animEffect transition="in" filter="fade">
                                      <p:cBhvr>
                                        <p:cTn id="34" dur="500"/>
                                        <p:tgtEl>
                                          <p:spTgt spid="401"/>
                                        </p:tgtEl>
                                      </p:cBhvr>
                                    </p:animEffect>
                                  </p:childTnLst>
                                </p:cTn>
                              </p:par>
                              <p:par>
                                <p:cTn id="35" presetID="10" presetClass="entr" presetSubtype="0" fill="hold" nodeType="withEffect">
                                  <p:stCondLst>
                                    <p:cond delay="0"/>
                                  </p:stCondLst>
                                  <p:childTnLst>
                                    <p:set>
                                      <p:cBhvr>
                                        <p:cTn id="36" dur="1" fill="hold">
                                          <p:stCondLst>
                                            <p:cond delay="0"/>
                                          </p:stCondLst>
                                        </p:cTn>
                                        <p:tgtEl>
                                          <p:spTgt spid="402"/>
                                        </p:tgtEl>
                                        <p:attrNameLst>
                                          <p:attrName>style.visibility</p:attrName>
                                        </p:attrNameLst>
                                      </p:cBhvr>
                                      <p:to>
                                        <p:strVal val="visible"/>
                                      </p:to>
                                    </p:set>
                                    <p:animEffect transition="in" filter="fade">
                                      <p:cBhvr>
                                        <p:cTn id="37" dur="500"/>
                                        <p:tgtEl>
                                          <p:spTgt spid="402"/>
                                        </p:tgtEl>
                                      </p:cBhvr>
                                    </p:animEffect>
                                  </p:childTnLst>
                                </p:cTn>
                              </p:par>
                              <p:par>
                                <p:cTn id="38" presetID="10" presetClass="entr" presetSubtype="0" fill="hold" nodeType="withEffect">
                                  <p:stCondLst>
                                    <p:cond delay="0"/>
                                  </p:stCondLst>
                                  <p:childTnLst>
                                    <p:set>
                                      <p:cBhvr>
                                        <p:cTn id="39" dur="1" fill="hold">
                                          <p:stCondLst>
                                            <p:cond delay="0"/>
                                          </p:stCondLst>
                                        </p:cTn>
                                        <p:tgtEl>
                                          <p:spTgt spid="403"/>
                                        </p:tgtEl>
                                        <p:attrNameLst>
                                          <p:attrName>style.visibility</p:attrName>
                                        </p:attrNameLst>
                                      </p:cBhvr>
                                      <p:to>
                                        <p:strVal val="visible"/>
                                      </p:to>
                                    </p:set>
                                    <p:animEffect transition="in" filter="fade">
                                      <p:cBhvr>
                                        <p:cTn id="40" dur="500"/>
                                        <p:tgtEl>
                                          <p:spTgt spid="403"/>
                                        </p:tgtEl>
                                      </p:cBhvr>
                                    </p:animEffect>
                                  </p:childTnLst>
                                </p:cTn>
                              </p:par>
                              <p:par>
                                <p:cTn id="41" presetID="10" presetClass="entr" presetSubtype="0" fill="hold" nodeType="withEffect">
                                  <p:stCondLst>
                                    <p:cond delay="0"/>
                                  </p:stCondLst>
                                  <p:childTnLst>
                                    <p:set>
                                      <p:cBhvr>
                                        <p:cTn id="42" dur="1" fill="hold">
                                          <p:stCondLst>
                                            <p:cond delay="0"/>
                                          </p:stCondLst>
                                        </p:cTn>
                                        <p:tgtEl>
                                          <p:spTgt spid="404"/>
                                        </p:tgtEl>
                                        <p:attrNameLst>
                                          <p:attrName>style.visibility</p:attrName>
                                        </p:attrNameLst>
                                      </p:cBhvr>
                                      <p:to>
                                        <p:strVal val="visible"/>
                                      </p:to>
                                    </p:set>
                                    <p:animEffect transition="in" filter="fade">
                                      <p:cBhvr>
                                        <p:cTn id="43" dur="500"/>
                                        <p:tgtEl>
                                          <p:spTgt spid="404"/>
                                        </p:tgtEl>
                                      </p:cBhvr>
                                    </p:animEffect>
                                  </p:childTnLst>
                                </p:cTn>
                              </p:par>
                              <p:par>
                                <p:cTn id="44" presetID="10" presetClass="entr" presetSubtype="0" fill="hold" nodeType="withEffect">
                                  <p:stCondLst>
                                    <p:cond delay="0"/>
                                  </p:stCondLst>
                                  <p:childTnLst>
                                    <p:set>
                                      <p:cBhvr>
                                        <p:cTn id="45" dur="1" fill="hold">
                                          <p:stCondLst>
                                            <p:cond delay="0"/>
                                          </p:stCondLst>
                                        </p:cTn>
                                        <p:tgtEl>
                                          <p:spTgt spid="405"/>
                                        </p:tgtEl>
                                        <p:attrNameLst>
                                          <p:attrName>style.visibility</p:attrName>
                                        </p:attrNameLst>
                                      </p:cBhvr>
                                      <p:to>
                                        <p:strVal val="visible"/>
                                      </p:to>
                                    </p:set>
                                    <p:animEffect transition="in" filter="fade">
                                      <p:cBhvr>
                                        <p:cTn id="46" dur="500"/>
                                        <p:tgtEl>
                                          <p:spTgt spid="405"/>
                                        </p:tgtEl>
                                      </p:cBhvr>
                                    </p:animEffect>
                                  </p:childTnLst>
                                </p:cTn>
                              </p:par>
                              <p:par>
                                <p:cTn id="47" presetID="10" presetClass="entr" presetSubtype="0" fill="hold" nodeType="withEffect">
                                  <p:stCondLst>
                                    <p:cond delay="0"/>
                                  </p:stCondLst>
                                  <p:childTnLst>
                                    <p:set>
                                      <p:cBhvr>
                                        <p:cTn id="48" dur="1" fill="hold">
                                          <p:stCondLst>
                                            <p:cond delay="0"/>
                                          </p:stCondLst>
                                        </p:cTn>
                                        <p:tgtEl>
                                          <p:spTgt spid="406"/>
                                        </p:tgtEl>
                                        <p:attrNameLst>
                                          <p:attrName>style.visibility</p:attrName>
                                        </p:attrNameLst>
                                      </p:cBhvr>
                                      <p:to>
                                        <p:strVal val="visible"/>
                                      </p:to>
                                    </p:set>
                                    <p:animEffect transition="in" filter="fade">
                                      <p:cBhvr>
                                        <p:cTn id="49" dur="500"/>
                                        <p:tgtEl>
                                          <p:spTgt spid="406"/>
                                        </p:tgtEl>
                                      </p:cBhvr>
                                    </p:animEffect>
                                  </p:childTnLst>
                                </p:cTn>
                              </p:par>
                              <p:par>
                                <p:cTn id="50" presetID="10" presetClass="entr" presetSubtype="0" fill="hold" nodeType="withEffect">
                                  <p:stCondLst>
                                    <p:cond delay="0"/>
                                  </p:stCondLst>
                                  <p:childTnLst>
                                    <p:set>
                                      <p:cBhvr>
                                        <p:cTn id="51" dur="1" fill="hold">
                                          <p:stCondLst>
                                            <p:cond delay="0"/>
                                          </p:stCondLst>
                                        </p:cTn>
                                        <p:tgtEl>
                                          <p:spTgt spid="407"/>
                                        </p:tgtEl>
                                        <p:attrNameLst>
                                          <p:attrName>style.visibility</p:attrName>
                                        </p:attrNameLst>
                                      </p:cBhvr>
                                      <p:to>
                                        <p:strVal val="visible"/>
                                      </p:to>
                                    </p:set>
                                    <p:animEffect transition="in" filter="fade">
                                      <p:cBhvr>
                                        <p:cTn id="52" dur="500"/>
                                        <p:tgtEl>
                                          <p:spTgt spid="407"/>
                                        </p:tgtEl>
                                      </p:cBhvr>
                                    </p:animEffect>
                                  </p:childTnLst>
                                </p:cTn>
                              </p:par>
                              <p:par>
                                <p:cTn id="53" presetID="10" presetClass="entr" presetSubtype="0" fill="hold" nodeType="withEffect">
                                  <p:stCondLst>
                                    <p:cond delay="0"/>
                                  </p:stCondLst>
                                  <p:childTnLst>
                                    <p:set>
                                      <p:cBhvr>
                                        <p:cTn id="54" dur="1" fill="hold">
                                          <p:stCondLst>
                                            <p:cond delay="0"/>
                                          </p:stCondLst>
                                        </p:cTn>
                                        <p:tgtEl>
                                          <p:spTgt spid="408"/>
                                        </p:tgtEl>
                                        <p:attrNameLst>
                                          <p:attrName>style.visibility</p:attrName>
                                        </p:attrNameLst>
                                      </p:cBhvr>
                                      <p:to>
                                        <p:strVal val="visible"/>
                                      </p:to>
                                    </p:set>
                                    <p:animEffect transition="in" filter="fade">
                                      <p:cBhvr>
                                        <p:cTn id="55"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414"/>
        <p:cNvGrpSpPr/>
        <p:nvPr/>
      </p:nvGrpSpPr>
      <p:grpSpPr>
        <a:xfrm>
          <a:off x="0" y="0"/>
          <a:ext cx="0" cy="0"/>
          <a:chOff x="0" y="0"/>
          <a:chExt cx="0" cy="0"/>
        </a:xfrm>
      </p:grpSpPr>
      <p:sp>
        <p:nvSpPr>
          <p:cNvPr id="415" name="Google Shape;415;p18"/>
          <p:cNvSpPr txBox="1"/>
          <p:nvPr/>
        </p:nvSpPr>
        <p:spPr>
          <a:xfrm>
            <a:off x="1082992" y="6415050"/>
            <a:ext cx="6858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Missing clarity</a:t>
            </a:r>
            <a:endParaRPr/>
          </a:p>
        </p:txBody>
      </p:sp>
      <p:sp>
        <p:nvSpPr>
          <p:cNvPr id="416" name="Google Shape;416;p18"/>
          <p:cNvSpPr txBox="1"/>
          <p:nvPr/>
        </p:nvSpPr>
        <p:spPr>
          <a:xfrm>
            <a:off x="1647825" y="391180"/>
            <a:ext cx="572833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WHICH STANDARD IS MISSING?</a:t>
            </a:r>
            <a:endParaRPr sz="1200" dirty="0"/>
          </a:p>
        </p:txBody>
      </p:sp>
      <p:pic>
        <p:nvPicPr>
          <p:cNvPr id="417" name="Google Shape;417;p18"/>
          <p:cNvPicPr preferRelativeResize="0"/>
          <p:nvPr/>
        </p:nvPicPr>
        <p:blipFill rotWithShape="1">
          <a:blip r:embed="rId3">
            <a:alphaModFix/>
          </a:blip>
          <a:srcRect/>
          <a:stretch/>
        </p:blipFill>
        <p:spPr>
          <a:xfrm>
            <a:off x="2752725" y="1219200"/>
            <a:ext cx="3638550" cy="5195850"/>
          </a:xfrm>
          <a:prstGeom prst="rect">
            <a:avLst/>
          </a:prstGeom>
          <a:noFill/>
          <a:ln>
            <a:noFill/>
          </a:ln>
        </p:spPr>
      </p:pic>
      <p:pic>
        <p:nvPicPr>
          <p:cNvPr id="418" name="Google Shape;418;p18"/>
          <p:cNvPicPr preferRelativeResize="0"/>
          <p:nvPr/>
        </p:nvPicPr>
        <p:blipFill rotWithShape="1">
          <a:blip r:embed="rId4">
            <a:alphaModFix/>
          </a:blip>
          <a:srcRect/>
          <a:stretch/>
        </p:blipFill>
        <p:spPr>
          <a:xfrm>
            <a:off x="3630461" y="2743200"/>
            <a:ext cx="331939" cy="2228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22"/>
        <p:cNvGrpSpPr/>
        <p:nvPr/>
      </p:nvGrpSpPr>
      <p:grpSpPr>
        <a:xfrm>
          <a:off x="0" y="0"/>
          <a:ext cx="0" cy="0"/>
          <a:chOff x="0" y="0"/>
          <a:chExt cx="0" cy="0"/>
        </a:xfrm>
      </p:grpSpPr>
      <p:sp>
        <p:nvSpPr>
          <p:cNvPr id="423" name="Google Shape;423;p19"/>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a:t>
            </a:r>
            <a:r>
              <a:rPr lang="en-US" i="0" cap="none"/>
              <a:t>ccuracy vs. Precision</a:t>
            </a:r>
            <a:endParaRPr/>
          </a:p>
        </p:txBody>
      </p:sp>
      <p:pic>
        <p:nvPicPr>
          <p:cNvPr id="424" name="Google Shape;424;p19"/>
          <p:cNvPicPr preferRelativeResize="0"/>
          <p:nvPr/>
        </p:nvPicPr>
        <p:blipFill rotWithShape="1">
          <a:blip r:embed="rId3">
            <a:alphaModFix/>
          </a:blip>
          <a:srcRect/>
          <a:stretch/>
        </p:blipFill>
        <p:spPr>
          <a:xfrm>
            <a:off x="1219200" y="2133600"/>
            <a:ext cx="6329363" cy="2178050"/>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grpSp>
        <p:nvGrpSpPr>
          <p:cNvPr id="234" name="Google Shape;234;p2"/>
          <p:cNvGrpSpPr/>
          <p:nvPr/>
        </p:nvGrpSpPr>
        <p:grpSpPr>
          <a:xfrm>
            <a:off x="2180448" y="1312754"/>
            <a:ext cx="4171908" cy="4628941"/>
            <a:chOff x="1647048" y="1904"/>
            <a:chExt cx="4171908" cy="4628941"/>
          </a:xfrm>
        </p:grpSpPr>
        <p:sp>
          <p:nvSpPr>
            <p:cNvPr id="235" name="Google Shape;235;p2"/>
            <p:cNvSpPr/>
            <p:nvPr/>
          </p:nvSpPr>
          <p:spPr>
            <a:xfrm>
              <a:off x="3124202" y="1707574"/>
              <a:ext cx="1217600" cy="1217600"/>
            </a:xfrm>
            <a:prstGeom prst="ellipse">
              <a:avLst/>
            </a:prstGeom>
            <a:gradFill>
              <a:gsLst>
                <a:gs pos="0">
                  <a:srgbClr val="760078"/>
                </a:gs>
                <a:gs pos="80000">
                  <a:srgbClr val="9C009E"/>
                </a:gs>
                <a:gs pos="100000">
                  <a:srgbClr val="A000A3"/>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txBox="1"/>
            <p:nvPr/>
          </p:nvSpPr>
          <p:spPr>
            <a:xfrm>
              <a:off x="3302515" y="1885887"/>
              <a:ext cx="860974" cy="860974"/>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2200"/>
                <a:buFont typeface="Arial"/>
                <a:buNone/>
              </a:pPr>
              <a:r>
                <a:rPr lang="en-US" sz="2200" b="0" i="0" u="none" strike="noStrike" cap="none">
                  <a:solidFill>
                    <a:schemeClr val="lt1"/>
                  </a:solidFill>
                  <a:latin typeface="Arial"/>
                  <a:ea typeface="Arial"/>
                  <a:cs typeface="Arial"/>
                  <a:sym typeface="Arial"/>
                </a:rPr>
                <a:t>5W1H</a:t>
              </a:r>
              <a:endParaRPr/>
            </a:p>
          </p:txBody>
        </p:sp>
        <p:sp>
          <p:nvSpPr>
            <p:cNvPr id="237" name="Google Shape;237;p2"/>
            <p:cNvSpPr/>
            <p:nvPr/>
          </p:nvSpPr>
          <p:spPr>
            <a:xfrm rot="-5400000">
              <a:off x="3603664" y="1263868"/>
              <a:ext cx="258677" cy="413984"/>
            </a:xfrm>
            <a:prstGeom prst="rightArrow">
              <a:avLst>
                <a:gd name="adj1" fmla="val 60000"/>
                <a:gd name="adj2" fmla="val 50000"/>
              </a:avLst>
            </a:prstGeom>
            <a:solidFill>
              <a:schemeClr val="accent3"/>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txBox="1"/>
            <p:nvPr/>
          </p:nvSpPr>
          <p:spPr>
            <a:xfrm rot="-5400000">
              <a:off x="3642466" y="1385467"/>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9" name="Google Shape;239;p2"/>
            <p:cNvSpPr/>
            <p:nvPr/>
          </p:nvSpPr>
          <p:spPr>
            <a:xfrm>
              <a:off x="3124202" y="1904"/>
              <a:ext cx="1217600" cy="1217600"/>
            </a:xfrm>
            <a:prstGeom prst="ellipse">
              <a:avLst/>
            </a:prstGeom>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txBox="1"/>
            <p:nvPr/>
          </p:nvSpPr>
          <p:spPr>
            <a:xfrm>
              <a:off x="3302515" y="180217"/>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Why</a:t>
              </a:r>
              <a:endParaRPr/>
            </a:p>
          </p:txBody>
        </p:sp>
        <p:sp>
          <p:nvSpPr>
            <p:cNvPr id="241" name="Google Shape;241;p2"/>
            <p:cNvSpPr/>
            <p:nvPr/>
          </p:nvSpPr>
          <p:spPr>
            <a:xfrm rot="-1800000">
              <a:off x="4335901" y="1686625"/>
              <a:ext cx="258677" cy="413984"/>
            </a:xfrm>
            <a:prstGeom prst="rightArrow">
              <a:avLst>
                <a:gd name="adj1" fmla="val 60000"/>
                <a:gd name="adj2" fmla="val 50000"/>
              </a:avLst>
            </a:prstGeom>
            <a:solidFill>
              <a:srgbClr val="CDCD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txBox="1"/>
            <p:nvPr/>
          </p:nvSpPr>
          <p:spPr>
            <a:xfrm rot="-1800000">
              <a:off x="4341099" y="1788823"/>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3" name="Google Shape;243;p2"/>
            <p:cNvSpPr/>
            <p:nvPr/>
          </p:nvSpPr>
          <p:spPr>
            <a:xfrm>
              <a:off x="4601356" y="854739"/>
              <a:ext cx="1217600" cy="1217600"/>
            </a:xfrm>
            <a:prstGeom prst="ellipse">
              <a:avLst/>
            </a:prstGeom>
            <a:gradFill>
              <a:gsLst>
                <a:gs pos="0">
                  <a:srgbClr val="969696"/>
                </a:gs>
                <a:gs pos="80000">
                  <a:srgbClr val="C6C6C6"/>
                </a:gs>
                <a:gs pos="100000">
                  <a:srgbClr val="C7C7C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txBox="1"/>
            <p:nvPr/>
          </p:nvSpPr>
          <p:spPr>
            <a:xfrm>
              <a:off x="4779669" y="1033052"/>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What</a:t>
              </a:r>
              <a:endParaRPr/>
            </a:p>
          </p:txBody>
        </p:sp>
        <p:sp>
          <p:nvSpPr>
            <p:cNvPr id="245" name="Google Shape;245;p2"/>
            <p:cNvSpPr/>
            <p:nvPr/>
          </p:nvSpPr>
          <p:spPr>
            <a:xfrm rot="1800000">
              <a:off x="4335901" y="2532140"/>
              <a:ext cx="258677" cy="413984"/>
            </a:xfrm>
            <a:prstGeom prst="rightArrow">
              <a:avLst>
                <a:gd name="adj1" fmla="val 60000"/>
                <a:gd name="adj2" fmla="val 50000"/>
              </a:avLst>
            </a:prstGeom>
            <a:solidFill>
              <a:srgbClr val="9B9B9B"/>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txBox="1"/>
            <p:nvPr/>
          </p:nvSpPr>
          <p:spPr>
            <a:xfrm rot="1800000">
              <a:off x="4341099" y="2595536"/>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7" name="Google Shape;247;p2"/>
            <p:cNvSpPr/>
            <p:nvPr/>
          </p:nvSpPr>
          <p:spPr>
            <a:xfrm>
              <a:off x="4601356" y="2560410"/>
              <a:ext cx="1217600" cy="1217600"/>
            </a:xfrm>
            <a:prstGeom prst="ellipse">
              <a:avLst/>
            </a:prstGeom>
            <a:gradFill>
              <a:gsLst>
                <a:gs pos="0">
                  <a:srgbClr val="727272"/>
                </a:gs>
                <a:gs pos="80000">
                  <a:srgbClr val="959595"/>
                </a:gs>
                <a:gs pos="100000">
                  <a:srgbClr val="96969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txBox="1"/>
            <p:nvPr/>
          </p:nvSpPr>
          <p:spPr>
            <a:xfrm>
              <a:off x="4779669" y="2738723"/>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How</a:t>
              </a:r>
              <a:endParaRPr/>
            </a:p>
          </p:txBody>
        </p:sp>
        <p:sp>
          <p:nvSpPr>
            <p:cNvPr id="249" name="Google Shape;249;p2"/>
            <p:cNvSpPr/>
            <p:nvPr/>
          </p:nvSpPr>
          <p:spPr>
            <a:xfrm rot="5400000">
              <a:off x="3603664" y="2954897"/>
              <a:ext cx="258677" cy="413984"/>
            </a:xfrm>
            <a:prstGeom prst="rightArrow">
              <a:avLst>
                <a:gd name="adj1" fmla="val 60000"/>
                <a:gd name="adj2" fmla="val 50000"/>
              </a:avLst>
            </a:prstGeom>
            <a:solidFill>
              <a:srgbClr val="696969"/>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txBox="1"/>
            <p:nvPr/>
          </p:nvSpPr>
          <p:spPr>
            <a:xfrm rot="5400000">
              <a:off x="3642466" y="2998893"/>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1" name="Google Shape;251;p2"/>
            <p:cNvSpPr/>
            <p:nvPr/>
          </p:nvSpPr>
          <p:spPr>
            <a:xfrm>
              <a:off x="3124202" y="3413245"/>
              <a:ext cx="1217600" cy="1217600"/>
            </a:xfrm>
            <a:prstGeom prst="ellipse">
              <a:avLst/>
            </a:prstGeom>
            <a:gradFill>
              <a:gsLst>
                <a:gs pos="0">
                  <a:srgbClr val="4D4D4D"/>
                </a:gs>
                <a:gs pos="80000">
                  <a:srgbClr val="656565"/>
                </a:gs>
                <a:gs pos="100000">
                  <a:srgbClr val="66666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txBox="1"/>
            <p:nvPr/>
          </p:nvSpPr>
          <p:spPr>
            <a:xfrm>
              <a:off x="3302515" y="3591558"/>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Where</a:t>
              </a:r>
              <a:endParaRPr/>
            </a:p>
          </p:txBody>
        </p:sp>
        <p:sp>
          <p:nvSpPr>
            <p:cNvPr id="253" name="Google Shape;253;p2"/>
            <p:cNvSpPr/>
            <p:nvPr/>
          </p:nvSpPr>
          <p:spPr>
            <a:xfrm rot="9000000">
              <a:off x="2871427" y="2532140"/>
              <a:ext cx="258677" cy="413984"/>
            </a:xfrm>
            <a:prstGeom prst="rightArrow">
              <a:avLst>
                <a:gd name="adj1" fmla="val 60000"/>
                <a:gd name="adj2" fmla="val 50000"/>
              </a:avLst>
            </a:prstGeom>
            <a:solidFill>
              <a:srgbClr val="373737"/>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txBox="1"/>
            <p:nvPr/>
          </p:nvSpPr>
          <p:spPr>
            <a:xfrm rot="-1800000">
              <a:off x="2943832" y="2595536"/>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5" name="Google Shape;255;p2"/>
            <p:cNvSpPr/>
            <p:nvPr/>
          </p:nvSpPr>
          <p:spPr>
            <a:xfrm>
              <a:off x="1647048" y="2560410"/>
              <a:ext cx="1217600" cy="1217600"/>
            </a:xfrm>
            <a:prstGeom prst="ellipse">
              <a:avLst/>
            </a:prstGeom>
            <a:gradFill>
              <a:gsLst>
                <a:gs pos="0">
                  <a:srgbClr val="282828"/>
                </a:gs>
                <a:gs pos="80000">
                  <a:srgbClr val="353535"/>
                </a:gs>
                <a:gs pos="100000">
                  <a:srgbClr val="353535"/>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txBox="1"/>
            <p:nvPr/>
          </p:nvSpPr>
          <p:spPr>
            <a:xfrm>
              <a:off x="1825361" y="2738723"/>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When</a:t>
              </a:r>
              <a:endParaRPr/>
            </a:p>
          </p:txBody>
        </p:sp>
        <p:sp>
          <p:nvSpPr>
            <p:cNvPr id="257" name="Google Shape;257;p2"/>
            <p:cNvSpPr/>
            <p:nvPr/>
          </p:nvSpPr>
          <p:spPr>
            <a:xfrm rot="-9000000">
              <a:off x="2871427" y="1686625"/>
              <a:ext cx="258677" cy="413984"/>
            </a:xfrm>
            <a:prstGeom prst="rightArrow">
              <a:avLst>
                <a:gd name="adj1" fmla="val 60000"/>
                <a:gd name="adj2" fmla="val 50000"/>
              </a:avLst>
            </a:prstGeom>
            <a:solidFill>
              <a:srgbClr val="050505"/>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txBox="1"/>
            <p:nvPr/>
          </p:nvSpPr>
          <p:spPr>
            <a:xfrm rot="1800000">
              <a:off x="2943832" y="1788823"/>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9" name="Google Shape;259;p2"/>
            <p:cNvSpPr/>
            <p:nvPr/>
          </p:nvSpPr>
          <p:spPr>
            <a:xfrm>
              <a:off x="1647048" y="854739"/>
              <a:ext cx="1217600" cy="1217600"/>
            </a:xfrm>
            <a:prstGeom prst="ellipse">
              <a:avLst/>
            </a:prstGeom>
            <a:gradFill>
              <a:gsLst>
                <a:gs pos="0">
                  <a:srgbClr val="030303"/>
                </a:gs>
                <a:gs pos="80000">
                  <a:srgbClr val="040404"/>
                </a:gs>
                <a:gs pos="100000">
                  <a:srgbClr val="040404"/>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txBox="1"/>
            <p:nvPr/>
          </p:nvSpPr>
          <p:spPr>
            <a:xfrm>
              <a:off x="1825361" y="1033052"/>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Who</a:t>
              </a:r>
              <a:endParaRPr/>
            </a:p>
          </p:txBody>
        </p:sp>
      </p:grpSp>
      <p:sp>
        <p:nvSpPr>
          <p:cNvPr id="261" name="Google Shape;261;p2"/>
          <p:cNvSpPr txBox="1"/>
          <p:nvPr/>
        </p:nvSpPr>
        <p:spPr>
          <a:xfrm>
            <a:off x="2590800" y="909637"/>
            <a:ext cx="3581400" cy="4619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Why are you here?</a:t>
            </a:r>
            <a:endParaRPr/>
          </a:p>
        </p:txBody>
      </p:sp>
      <p:sp>
        <p:nvSpPr>
          <p:cNvPr id="262" name="Google Shape;262;p2"/>
          <p:cNvSpPr txBox="1"/>
          <p:nvPr/>
        </p:nvSpPr>
        <p:spPr>
          <a:xfrm>
            <a:off x="-73980" y="1768050"/>
            <a:ext cx="2743200" cy="4619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Who you will be?</a:t>
            </a:r>
            <a:endParaRPr/>
          </a:p>
        </p:txBody>
      </p:sp>
      <p:sp>
        <p:nvSpPr>
          <p:cNvPr id="263" name="Google Shape;263;p2"/>
          <p:cNvSpPr txBox="1"/>
          <p:nvPr/>
        </p:nvSpPr>
        <p:spPr>
          <a:xfrm>
            <a:off x="6477000" y="1574005"/>
            <a:ext cx="2713038" cy="830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What to get from </a:t>
            </a:r>
            <a:endParaRPr/>
          </a:p>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the course?</a:t>
            </a:r>
            <a:endParaRPr/>
          </a:p>
        </p:txBody>
      </p:sp>
      <p:sp>
        <p:nvSpPr>
          <p:cNvPr id="264" name="Google Shape;264;p2"/>
          <p:cNvSpPr txBox="1"/>
          <p:nvPr/>
        </p:nvSpPr>
        <p:spPr>
          <a:xfrm>
            <a:off x="6248400" y="4038234"/>
            <a:ext cx="30480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How to get your knowledge &amp; skill?</a:t>
            </a:r>
            <a:endParaRPr/>
          </a:p>
        </p:txBody>
      </p:sp>
      <p:sp>
        <p:nvSpPr>
          <p:cNvPr id="265" name="Google Shape;265;p2"/>
          <p:cNvSpPr txBox="1"/>
          <p:nvPr/>
        </p:nvSpPr>
        <p:spPr>
          <a:xfrm>
            <a:off x="2000270" y="6169967"/>
            <a:ext cx="424813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Where to get resources?</a:t>
            </a:r>
            <a:endParaRPr/>
          </a:p>
        </p:txBody>
      </p:sp>
      <p:sp>
        <p:nvSpPr>
          <p:cNvPr id="266" name="Google Shape;266;p2"/>
          <p:cNvSpPr txBox="1"/>
          <p:nvPr/>
        </p:nvSpPr>
        <p:spPr>
          <a:xfrm>
            <a:off x="-152400" y="4146639"/>
            <a:ext cx="2362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When to look for resources?</a:t>
            </a:r>
            <a:endParaRPr/>
          </a:p>
        </p:txBody>
      </p:sp>
      <p:sp>
        <p:nvSpPr>
          <p:cNvPr id="267" name="Google Shape;267;p2"/>
          <p:cNvSpPr txBox="1"/>
          <p:nvPr/>
        </p:nvSpPr>
        <p:spPr>
          <a:xfrm>
            <a:off x="228600" y="-15414"/>
            <a:ext cx="86868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dirty="0">
                <a:solidFill>
                  <a:schemeClr val="dk1"/>
                </a:solidFill>
                <a:latin typeface="Arial"/>
                <a:ea typeface="Arial"/>
                <a:cs typeface="Arial"/>
                <a:sym typeface="Arial"/>
              </a:rPr>
              <a:t>COURSE DESCRIPTION </a:t>
            </a:r>
            <a:endParaRPr sz="1100" dirty="0"/>
          </a:p>
        </p:txBody>
      </p:sp>
      <p:sp>
        <p:nvSpPr>
          <p:cNvPr id="268" name="Google Shape;268;p2"/>
          <p:cNvSpPr/>
          <p:nvPr/>
        </p:nvSpPr>
        <p:spPr>
          <a:xfrm rot="-2249640">
            <a:off x="5077399" y="1719293"/>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9" name="Google Shape;269;p2"/>
          <p:cNvSpPr/>
          <p:nvPr/>
        </p:nvSpPr>
        <p:spPr>
          <a:xfrm>
            <a:off x="6019800" y="3342974"/>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0" name="Google Shape;270;p2"/>
          <p:cNvSpPr/>
          <p:nvPr/>
        </p:nvSpPr>
        <p:spPr>
          <a:xfrm rot="3761741">
            <a:off x="5387519" y="5181600"/>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1" name="Google Shape;271;p2"/>
          <p:cNvSpPr/>
          <p:nvPr/>
        </p:nvSpPr>
        <p:spPr>
          <a:xfrm rot="8026972">
            <a:off x="3296557" y="5181600"/>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2" name="Google Shape;272;p2"/>
          <p:cNvSpPr/>
          <p:nvPr/>
        </p:nvSpPr>
        <p:spPr>
          <a:xfrm rot="10800000">
            <a:off x="2286000" y="3346022"/>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3" name="Google Shape;273;p2"/>
          <p:cNvSpPr/>
          <p:nvPr/>
        </p:nvSpPr>
        <p:spPr>
          <a:xfrm rot="-8201881">
            <a:off x="3215841" y="1729774"/>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 name="TextBox 2">
            <a:extLst>
              <a:ext uri="{FF2B5EF4-FFF2-40B4-BE49-F238E27FC236}">
                <a16:creationId xmlns:a16="http://schemas.microsoft.com/office/drawing/2014/main" id="{40CD16C0-60B5-9157-57BE-C3D1E5331F32}"/>
              </a:ext>
            </a:extLst>
          </p:cNvPr>
          <p:cNvSpPr txBox="1"/>
          <p:nvPr/>
        </p:nvSpPr>
        <p:spPr>
          <a:xfrm>
            <a:off x="2209800" y="3264952"/>
            <a:ext cx="4724400" cy="307777"/>
          </a:xfrm>
          <a:prstGeom prst="rect">
            <a:avLst/>
          </a:prstGeom>
          <a:noFill/>
        </p:spPr>
        <p:txBody>
          <a:bodyPr wrap="square">
            <a:spAutoFit/>
          </a:bodyPr>
          <a:lstStyle/>
          <a:p>
            <a:r>
              <a:rPr lang="en-US" b="1" i="0" dirty="0" err="1">
                <a:solidFill>
                  <a:srgbClr val="FFFFFF"/>
                </a:solidFill>
                <a:effectLst/>
                <a:latin typeface="-apple-system"/>
              </a:rPr>
              <a:t>hq0xira</a:t>
            </a:r>
            <a:endParaRPr lang="en-US"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28"/>
        <p:cNvGrpSpPr/>
        <p:nvPr/>
      </p:nvGrpSpPr>
      <p:grpSpPr>
        <a:xfrm>
          <a:off x="0" y="0"/>
          <a:ext cx="0" cy="0"/>
          <a:chOff x="0" y="0"/>
          <a:chExt cx="0" cy="0"/>
        </a:xfrm>
      </p:grpSpPr>
      <p:sp>
        <p:nvSpPr>
          <p:cNvPr id="429" name="Google Shape;429;p20"/>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i="0" cap="none"/>
              <a:t>Precise or accurate?</a:t>
            </a:r>
            <a:endParaRPr/>
          </a:p>
        </p:txBody>
      </p:sp>
      <p:pic>
        <p:nvPicPr>
          <p:cNvPr id="430" name="Google Shape;430;p20"/>
          <p:cNvPicPr preferRelativeResize="0"/>
          <p:nvPr/>
        </p:nvPicPr>
        <p:blipFill rotWithShape="1">
          <a:blip r:embed="rId3">
            <a:alphaModFix/>
          </a:blip>
          <a:srcRect/>
          <a:stretch/>
        </p:blipFill>
        <p:spPr>
          <a:xfrm>
            <a:off x="914400" y="1905000"/>
            <a:ext cx="7162800" cy="3581400"/>
          </a:xfrm>
          <a:prstGeom prst="rect">
            <a:avLst/>
          </a:prstGeom>
          <a:noFill/>
          <a:ln>
            <a:noFill/>
          </a:ln>
        </p:spPr>
      </p:pic>
      <p:sp>
        <p:nvSpPr>
          <p:cNvPr id="431" name="Google Shape;431;p20"/>
          <p:cNvSpPr txBox="1"/>
          <p:nvPr/>
        </p:nvSpPr>
        <p:spPr>
          <a:xfrm>
            <a:off x="493776" y="5513832"/>
            <a:ext cx="762000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dirty="0">
                <a:solidFill>
                  <a:schemeClr val="dk1"/>
                </a:solidFill>
                <a:latin typeface="Arial"/>
                <a:ea typeface="Arial"/>
                <a:cs typeface="Arial"/>
                <a:sym typeface="Arial"/>
              </a:rPr>
              <a:t>- </a:t>
            </a:r>
            <a:r>
              <a:rPr lang="en-US" sz="2400" b="1" dirty="0">
                <a:solidFill>
                  <a:schemeClr val="dk1"/>
                </a:solidFill>
                <a:latin typeface="Arial"/>
                <a:ea typeface="Arial"/>
                <a:cs typeface="Arial"/>
                <a:sym typeface="Arial"/>
              </a:rPr>
              <a:t>Accuracy</a:t>
            </a:r>
            <a:r>
              <a:rPr lang="en-US" sz="2400" dirty="0">
                <a:solidFill>
                  <a:schemeClr val="dk1"/>
                </a:solidFill>
                <a:latin typeface="Arial"/>
                <a:ea typeface="Arial"/>
                <a:cs typeface="Arial"/>
                <a:sym typeface="Arial"/>
              </a:rPr>
              <a:t>: </a:t>
            </a:r>
            <a:r>
              <a:rPr lang="en-US" sz="2400" b="1" dirty="0">
                <a:solidFill>
                  <a:schemeClr val="dk1"/>
                </a:solidFill>
                <a:latin typeface="Arial"/>
                <a:ea typeface="Arial"/>
                <a:cs typeface="Arial"/>
                <a:sym typeface="Arial"/>
              </a:rPr>
              <a:t>True</a:t>
            </a:r>
            <a:r>
              <a:rPr lang="en-US" sz="2400" dirty="0">
                <a:solidFill>
                  <a:schemeClr val="dk1"/>
                </a:solidFill>
                <a:latin typeface="Arial"/>
                <a:ea typeface="Arial"/>
                <a:cs typeface="Arial"/>
                <a:sym typeface="Arial"/>
              </a:rPr>
              <a:t>, not False</a:t>
            </a:r>
            <a:endParaRPr dirty="0"/>
          </a:p>
          <a:p>
            <a:pPr marL="0" marR="0" lvl="0" indent="0" algn="l" rtl="0">
              <a:lnSpc>
                <a:spcPct val="150000"/>
              </a:lnSpc>
              <a:spcBef>
                <a:spcPts val="0"/>
              </a:spcBef>
              <a:spcAft>
                <a:spcPts val="0"/>
              </a:spcAft>
              <a:buNone/>
            </a:pPr>
            <a:r>
              <a:rPr lang="en-US" sz="2400" dirty="0">
                <a:solidFill>
                  <a:schemeClr val="dk1"/>
                </a:solidFill>
                <a:latin typeface="Arial"/>
                <a:ea typeface="Arial"/>
                <a:cs typeface="Arial"/>
                <a:sym typeface="Arial"/>
              </a:rPr>
              <a:t>- </a:t>
            </a:r>
            <a:r>
              <a:rPr lang="en-US" sz="2400" b="1" dirty="0">
                <a:solidFill>
                  <a:schemeClr val="dk1"/>
                </a:solidFill>
                <a:latin typeface="Arial"/>
                <a:ea typeface="Arial"/>
                <a:cs typeface="Arial"/>
                <a:sym typeface="Arial"/>
              </a:rPr>
              <a:t>Precise</a:t>
            </a:r>
            <a:r>
              <a:rPr lang="en-US" sz="2400" dirty="0">
                <a:solidFill>
                  <a:schemeClr val="dk1"/>
                </a:solidFill>
                <a:latin typeface="Arial"/>
                <a:ea typeface="Arial"/>
                <a:cs typeface="Arial"/>
                <a:sym typeface="Arial"/>
              </a:rPr>
              <a:t>: </a:t>
            </a:r>
            <a:r>
              <a:rPr lang="en-US" sz="2400" b="1" dirty="0">
                <a:solidFill>
                  <a:schemeClr val="dk1"/>
                </a:solidFill>
                <a:latin typeface="Arial"/>
                <a:ea typeface="Arial"/>
                <a:cs typeface="Arial"/>
                <a:sym typeface="Arial"/>
              </a:rPr>
              <a:t>Specific</a:t>
            </a:r>
            <a:r>
              <a:rPr lang="en-US" sz="2400" dirty="0">
                <a:solidFill>
                  <a:schemeClr val="dk1"/>
                </a:solidFill>
                <a:latin typeface="Arial"/>
                <a:ea typeface="Arial"/>
                <a:cs typeface="Arial"/>
                <a:sym typeface="Arial"/>
              </a:rPr>
              <a:t>, not General </a:t>
            </a:r>
            <a:endParaRPr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35"/>
        <p:cNvGrpSpPr/>
        <p:nvPr/>
      </p:nvGrpSpPr>
      <p:grpSpPr>
        <a:xfrm>
          <a:off x="0" y="0"/>
          <a:ext cx="0" cy="0"/>
          <a:chOff x="0" y="0"/>
          <a:chExt cx="0" cy="0"/>
        </a:xfrm>
      </p:grpSpPr>
      <p:sp>
        <p:nvSpPr>
          <p:cNvPr id="436" name="Google Shape;436;p21"/>
          <p:cNvSpPr txBox="1">
            <a:spLocks noGrp="1"/>
          </p:cNvSpPr>
          <p:nvPr>
            <p:ph type="body" idx="1"/>
          </p:nvPr>
        </p:nvSpPr>
        <p:spPr>
          <a:xfrm>
            <a:off x="0" y="1066800"/>
            <a:ext cx="9144000" cy="32004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3200"/>
              <a:buFont typeface="Noto Sans Symbols"/>
              <a:buNone/>
            </a:pPr>
            <a:r>
              <a:rPr lang="en-US" dirty="0"/>
              <a:t>	</a:t>
            </a:r>
            <a:r>
              <a:rPr lang="en-US" b="1" dirty="0"/>
              <a:t>Teacher</a:t>
            </a:r>
            <a:r>
              <a:rPr lang="en-US" dirty="0"/>
              <a:t>: “Some students are absent from class today. They are not here because they had registered but then dropped.”</a:t>
            </a:r>
            <a:endParaRPr dirty="0"/>
          </a:p>
          <a:p>
            <a:pPr marL="342900" lvl="0" indent="-342900" algn="l" rtl="0">
              <a:lnSpc>
                <a:spcPct val="150000"/>
              </a:lnSpc>
              <a:spcBef>
                <a:spcPts val="560"/>
              </a:spcBef>
              <a:spcAft>
                <a:spcPts val="0"/>
              </a:spcAft>
              <a:buSzPts val="2800"/>
              <a:buFont typeface="Noto Sans Symbols"/>
              <a:buNone/>
            </a:pPr>
            <a:r>
              <a:rPr lang="en-US" sz="2800" dirty="0"/>
              <a:t>	→</a:t>
            </a:r>
            <a:r>
              <a:rPr lang="en-US" sz="2400" b="1" dirty="0"/>
              <a:t> Question to check accuracy</a:t>
            </a:r>
            <a:r>
              <a:rPr lang="en-US" sz="2400" dirty="0"/>
              <a:t>:  Is that really </a:t>
            </a:r>
            <a:r>
              <a:rPr lang="en-US" sz="2400" b="1" u="sng" dirty="0"/>
              <a:t>true</a:t>
            </a:r>
            <a:r>
              <a:rPr lang="en-US" sz="2400" dirty="0"/>
              <a:t>?  </a:t>
            </a:r>
            <a:endParaRPr sz="2800" dirty="0"/>
          </a:p>
        </p:txBody>
      </p:sp>
      <p:sp>
        <p:nvSpPr>
          <p:cNvPr id="437" name="Google Shape;437;p21"/>
          <p:cNvSpPr txBox="1"/>
          <p:nvPr/>
        </p:nvSpPr>
        <p:spPr>
          <a:xfrm>
            <a:off x="4486916" y="5531643"/>
            <a:ext cx="4001141"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accuracy</a:t>
            </a:r>
            <a:endParaRPr/>
          </a:p>
        </p:txBody>
      </p:sp>
      <p:sp>
        <p:nvSpPr>
          <p:cNvPr id="438" name="Google Shape;438;p21"/>
          <p:cNvSpPr txBox="1"/>
          <p:nvPr/>
        </p:nvSpPr>
        <p:spPr>
          <a:xfrm>
            <a:off x="1632274" y="356968"/>
            <a:ext cx="572833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WHICH STANDARD IS MISSING?</a:t>
            </a:r>
            <a:endParaRPr sz="1200" dirty="0"/>
          </a:p>
        </p:txBody>
      </p:sp>
      <p:pic>
        <p:nvPicPr>
          <p:cNvPr id="439" name="Google Shape;439;p21"/>
          <p:cNvPicPr preferRelativeResize="0"/>
          <p:nvPr/>
        </p:nvPicPr>
        <p:blipFill rotWithShape="1">
          <a:blip r:embed="rId3">
            <a:alphaModFix/>
          </a:blip>
          <a:srcRect/>
          <a:stretch/>
        </p:blipFill>
        <p:spPr>
          <a:xfrm>
            <a:off x="-8254" y="5068189"/>
            <a:ext cx="2950527" cy="18424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5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43"/>
        <p:cNvGrpSpPr/>
        <p:nvPr/>
      </p:nvGrpSpPr>
      <p:grpSpPr>
        <a:xfrm>
          <a:off x="0" y="0"/>
          <a:ext cx="0" cy="0"/>
          <a:chOff x="0" y="0"/>
          <a:chExt cx="0" cy="0"/>
        </a:xfrm>
      </p:grpSpPr>
      <p:sp>
        <p:nvSpPr>
          <p:cNvPr id="444" name="Google Shape;444;p22"/>
          <p:cNvSpPr txBox="1">
            <a:spLocks noGrp="1"/>
          </p:cNvSpPr>
          <p:nvPr>
            <p:ph type="title"/>
          </p:nvPr>
        </p:nvSpPr>
        <p:spPr>
          <a:xfrm>
            <a:off x="228600" y="264368"/>
            <a:ext cx="86868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i="0" cap="none"/>
              <a:t>Which is more precise?</a:t>
            </a:r>
            <a:endParaRPr/>
          </a:p>
        </p:txBody>
      </p:sp>
      <p:sp>
        <p:nvSpPr>
          <p:cNvPr id="445" name="Google Shape;445;p22"/>
          <p:cNvSpPr/>
          <p:nvPr/>
        </p:nvSpPr>
        <p:spPr>
          <a:xfrm>
            <a:off x="228600" y="1524000"/>
            <a:ext cx="8686800" cy="2442976"/>
          </a:xfrm>
          <a:prstGeom prst="rect">
            <a:avLst/>
          </a:prstGeom>
          <a:noFill/>
          <a:ln>
            <a:noFill/>
          </a:ln>
        </p:spPr>
        <p:txBody>
          <a:bodyPr spcFirstLastPara="1" wrap="square" lIns="91425" tIns="45700" rIns="91425" bIns="45700" anchor="ctr" anchorCtr="0">
            <a:spAutoFit/>
          </a:bodyPr>
          <a:lstStyle/>
          <a:p>
            <a:pPr marL="0" marR="0" lvl="0" indent="0" algn="l" rtl="0">
              <a:lnSpc>
                <a:spcPct val="130000"/>
              </a:lnSpc>
              <a:spcBef>
                <a:spcPts val="0"/>
              </a:spcBef>
              <a:spcAft>
                <a:spcPts val="0"/>
              </a:spcAft>
              <a:buNone/>
            </a:pPr>
            <a:r>
              <a:rPr lang="en-US" sz="2400" b="1">
                <a:solidFill>
                  <a:schemeClr val="dk1"/>
                </a:solidFill>
                <a:latin typeface="Arial"/>
                <a:ea typeface="Arial"/>
                <a:cs typeface="Arial"/>
                <a:sym typeface="Arial"/>
              </a:rPr>
              <a:t>1. President Ho Chi Minh</a:t>
            </a:r>
            <a:r>
              <a:rPr lang="en-US" sz="2400">
                <a:solidFill>
                  <a:schemeClr val="dk1"/>
                </a:solidFill>
                <a:latin typeface="Arial"/>
                <a:ea typeface="Arial"/>
                <a:cs typeface="Arial"/>
                <a:sym typeface="Arial"/>
              </a:rPr>
              <a:t> (</a:t>
            </a:r>
            <a:r>
              <a:rPr lang="en-US" sz="2400" i="1">
                <a:solidFill>
                  <a:schemeClr val="dk1"/>
                </a:solidFill>
                <a:latin typeface="Arial"/>
                <a:ea typeface="Arial"/>
                <a:cs typeface="Arial"/>
                <a:sym typeface="Arial"/>
              </a:rPr>
              <a:t>in an interview in 1946</a:t>
            </a:r>
            <a:r>
              <a:rPr lang="en-US" sz="2400">
                <a:solidFill>
                  <a:schemeClr val="dk1"/>
                </a:solidFill>
                <a:latin typeface="Arial"/>
                <a:ea typeface="Arial"/>
                <a:cs typeface="Arial"/>
                <a:sym typeface="Arial"/>
              </a:rPr>
              <a:t>): I only have one ultimate desire, that is how to attain complete independence for my country and freedom for my people, to ensure that everyone has food to eat, clothes to wear, and access to learning. </a:t>
            </a:r>
            <a:endParaRPr/>
          </a:p>
        </p:txBody>
      </p:sp>
      <p:sp>
        <p:nvSpPr>
          <p:cNvPr id="446" name="Google Shape;446;p22"/>
          <p:cNvSpPr/>
          <p:nvPr/>
        </p:nvSpPr>
        <p:spPr>
          <a:xfrm>
            <a:off x="228600" y="4953000"/>
            <a:ext cx="8686800" cy="1002582"/>
          </a:xfrm>
          <a:prstGeom prst="rect">
            <a:avLst/>
          </a:prstGeom>
          <a:noFill/>
          <a:ln>
            <a:noFill/>
          </a:ln>
        </p:spPr>
        <p:txBody>
          <a:bodyPr spcFirstLastPara="1" wrap="square" lIns="91425" tIns="45700" rIns="91425" bIns="45700" anchor="ctr" anchorCtr="0">
            <a:spAutoFit/>
          </a:bodyPr>
          <a:lstStyle/>
          <a:p>
            <a:pPr marL="0" marR="0" lvl="0" indent="0" algn="l" rtl="0">
              <a:lnSpc>
                <a:spcPct val="130000"/>
              </a:lnSpc>
              <a:spcBef>
                <a:spcPts val="0"/>
              </a:spcBef>
              <a:spcAft>
                <a:spcPts val="0"/>
              </a:spcAft>
              <a:buNone/>
            </a:pPr>
            <a:r>
              <a:rPr lang="en-US" sz="2400" b="1">
                <a:solidFill>
                  <a:schemeClr val="dk1"/>
                </a:solidFill>
                <a:latin typeface="Arial"/>
                <a:ea typeface="Arial"/>
                <a:cs typeface="Arial"/>
                <a:sym typeface="Arial"/>
              </a:rPr>
              <a:t>2. Vietnam’s mission</a:t>
            </a:r>
            <a:r>
              <a:rPr lang="en-US" sz="2400">
                <a:solidFill>
                  <a:schemeClr val="dk1"/>
                </a:solidFill>
                <a:latin typeface="Arial"/>
                <a:ea typeface="Arial"/>
                <a:cs typeface="Arial"/>
                <a:sym typeface="Arial"/>
              </a:rPr>
              <a:t>: Wealthy people, powerful country, fair, democratic and civilized society</a:t>
            </a:r>
            <a:r>
              <a:rPr lang="en-US" sz="2000">
                <a:solidFill>
                  <a:schemeClr val="dk1"/>
                </a:solidFill>
                <a:latin typeface="Arial"/>
                <a:ea typeface="Arial"/>
                <a:cs typeface="Arial"/>
                <a:sym typeface="Arial"/>
              </a:rPr>
              <a:t>   </a:t>
            </a:r>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50"/>
        <p:cNvGrpSpPr/>
        <p:nvPr/>
      </p:nvGrpSpPr>
      <p:grpSpPr>
        <a:xfrm>
          <a:off x="0" y="0"/>
          <a:ext cx="0" cy="0"/>
          <a:chOff x="0" y="0"/>
          <a:chExt cx="0" cy="0"/>
        </a:xfrm>
      </p:grpSpPr>
      <p:sp>
        <p:nvSpPr>
          <p:cNvPr id="451" name="Google Shape;451;p23"/>
          <p:cNvSpPr txBox="1">
            <a:spLocks noGrp="1"/>
          </p:cNvSpPr>
          <p:nvPr>
            <p:ph type="body" idx="1"/>
          </p:nvPr>
        </p:nvSpPr>
        <p:spPr>
          <a:xfrm>
            <a:off x="142875" y="1370697"/>
            <a:ext cx="8991600" cy="3305969"/>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2400"/>
              <a:buFont typeface="Noto Sans Symbols"/>
              <a:buNone/>
            </a:pPr>
            <a:r>
              <a:rPr lang="en-US" sz="2400" dirty="0"/>
              <a:t>	- Critical Thinking is a useful subject.</a:t>
            </a:r>
            <a:endParaRPr dirty="0"/>
          </a:p>
          <a:p>
            <a:pPr marL="342900" lvl="0" indent="-342900" algn="l" rtl="0">
              <a:lnSpc>
                <a:spcPct val="150000"/>
              </a:lnSpc>
              <a:spcBef>
                <a:spcPts val="600"/>
              </a:spcBef>
              <a:spcAft>
                <a:spcPts val="0"/>
              </a:spcAft>
              <a:buSzPts val="2400"/>
              <a:buFont typeface="Noto Sans Symbols"/>
              <a:buNone/>
            </a:pPr>
            <a:r>
              <a:rPr lang="en-US" sz="2400" dirty="0"/>
              <a:t>	- Really? Why is it useful? </a:t>
            </a:r>
            <a:endParaRPr dirty="0"/>
          </a:p>
          <a:p>
            <a:pPr marL="342900" lvl="0" indent="-342900" algn="l" rtl="0">
              <a:lnSpc>
                <a:spcPct val="150000"/>
              </a:lnSpc>
              <a:spcBef>
                <a:spcPts val="600"/>
              </a:spcBef>
              <a:spcAft>
                <a:spcPts val="0"/>
              </a:spcAft>
              <a:buSzPts val="2400"/>
              <a:buFont typeface="Noto Sans Symbols"/>
              <a:buNone/>
            </a:pPr>
            <a:r>
              <a:rPr lang="en-US" sz="2400" dirty="0"/>
              <a:t>	- Yeah, it’s really helpful. </a:t>
            </a:r>
            <a:endParaRPr dirty="0"/>
          </a:p>
          <a:p>
            <a:pPr marL="342900" lvl="0" indent="-342900" algn="l" rtl="0">
              <a:lnSpc>
                <a:spcPct val="150000"/>
              </a:lnSpc>
              <a:spcBef>
                <a:spcPts val="600"/>
              </a:spcBef>
              <a:spcAft>
                <a:spcPts val="0"/>
              </a:spcAft>
              <a:buSzPts val="2400"/>
              <a:buFont typeface="Noto Sans Symbols"/>
              <a:buNone/>
            </a:pPr>
            <a:r>
              <a:rPr lang="en-US" sz="2400" b="1" dirty="0"/>
              <a:t>	</a:t>
            </a:r>
            <a:r>
              <a:rPr lang="en-US" sz="2400" dirty="0"/>
              <a:t>- ???</a:t>
            </a:r>
            <a:endParaRPr dirty="0"/>
          </a:p>
          <a:p>
            <a:pPr marL="342900" lvl="0" indent="-342900" algn="l" rtl="0">
              <a:spcBef>
                <a:spcPts val="640"/>
              </a:spcBef>
              <a:spcAft>
                <a:spcPts val="0"/>
              </a:spcAft>
              <a:buSzPts val="3200"/>
              <a:buFont typeface="Noto Sans Symbols"/>
              <a:buNone/>
            </a:pPr>
            <a:r>
              <a:rPr lang="en-US" dirty="0"/>
              <a:t> </a:t>
            </a:r>
            <a:endParaRPr dirty="0"/>
          </a:p>
        </p:txBody>
      </p:sp>
      <p:sp>
        <p:nvSpPr>
          <p:cNvPr id="452" name="Google Shape;452;p23"/>
          <p:cNvSpPr txBox="1"/>
          <p:nvPr/>
        </p:nvSpPr>
        <p:spPr>
          <a:xfrm>
            <a:off x="4976241" y="5791200"/>
            <a:ext cx="4167759"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Arial"/>
                <a:ea typeface="Arial"/>
                <a:cs typeface="Arial"/>
                <a:sym typeface="Arial"/>
              </a:rPr>
              <a:t>Missing precision</a:t>
            </a:r>
            <a:endParaRPr dirty="0"/>
          </a:p>
        </p:txBody>
      </p:sp>
      <p:sp>
        <p:nvSpPr>
          <p:cNvPr id="453" name="Google Shape;453;p23"/>
          <p:cNvSpPr txBox="1"/>
          <p:nvPr/>
        </p:nvSpPr>
        <p:spPr>
          <a:xfrm>
            <a:off x="1600200" y="381000"/>
            <a:ext cx="572833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WHICH STANDARD IS MISSING?</a:t>
            </a:r>
            <a:endParaRPr sz="1200" dirty="0"/>
          </a:p>
        </p:txBody>
      </p:sp>
      <p:sp>
        <p:nvSpPr>
          <p:cNvPr id="454" name="Google Shape;454;p23"/>
          <p:cNvSpPr txBox="1"/>
          <p:nvPr/>
        </p:nvSpPr>
        <p:spPr>
          <a:xfrm>
            <a:off x="501967" y="4038600"/>
            <a:ext cx="7924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a:t>
            </a:r>
            <a:r>
              <a:rPr lang="en-US" sz="1800" b="1" dirty="0">
                <a:solidFill>
                  <a:schemeClr val="dk1"/>
                </a:solidFill>
                <a:latin typeface="Arial"/>
                <a:ea typeface="Arial"/>
                <a:cs typeface="Arial"/>
                <a:sym typeface="Arial"/>
              </a:rPr>
              <a:t> Question to check precision</a:t>
            </a:r>
            <a:r>
              <a:rPr lang="en-US" sz="1800" dirty="0">
                <a:solidFill>
                  <a:schemeClr val="dk1"/>
                </a:solidFill>
                <a:latin typeface="Arial"/>
                <a:ea typeface="Arial"/>
                <a:cs typeface="Arial"/>
                <a:sym typeface="Arial"/>
              </a:rPr>
              <a:t>: Can it/you be more </a:t>
            </a:r>
            <a:r>
              <a:rPr lang="en-US" sz="1800" b="1" u="sng" dirty="0">
                <a:solidFill>
                  <a:schemeClr val="dk1"/>
                </a:solidFill>
                <a:latin typeface="Arial"/>
                <a:ea typeface="Arial"/>
                <a:cs typeface="Arial"/>
                <a:sym typeface="Arial"/>
              </a:rPr>
              <a:t>specific</a:t>
            </a:r>
            <a:r>
              <a:rPr lang="en-US" sz="1800" dirty="0">
                <a:solidFill>
                  <a:schemeClr val="dk1"/>
                </a:solidFill>
                <a:latin typeface="Arial"/>
                <a:ea typeface="Arial"/>
                <a:cs typeface="Arial"/>
                <a:sym typeface="Arial"/>
              </a:rPr>
              <a:t>? </a:t>
            </a:r>
            <a:endParaRPr sz="1800" dirty="0">
              <a:solidFill>
                <a:schemeClr val="dk1"/>
              </a:solidFill>
              <a:latin typeface="Arial"/>
              <a:ea typeface="Arial"/>
              <a:cs typeface="Arial"/>
              <a:sym typeface="Arial"/>
            </a:endParaRPr>
          </a:p>
        </p:txBody>
      </p:sp>
      <p:pic>
        <p:nvPicPr>
          <p:cNvPr id="455" name="Google Shape;455;p23"/>
          <p:cNvPicPr preferRelativeResize="0"/>
          <p:nvPr/>
        </p:nvPicPr>
        <p:blipFill rotWithShape="1">
          <a:blip r:embed="rId3">
            <a:alphaModFix/>
          </a:blip>
          <a:srcRect/>
          <a:stretch/>
        </p:blipFill>
        <p:spPr>
          <a:xfrm>
            <a:off x="-8254" y="5068189"/>
            <a:ext cx="2950527" cy="18424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fade">
                                      <p:cBhvr>
                                        <p:cTn id="7" dur="500"/>
                                        <p:tgtEl>
                                          <p:spTgt spid="4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459"/>
        <p:cNvGrpSpPr/>
        <p:nvPr/>
      </p:nvGrpSpPr>
      <p:grpSpPr>
        <a:xfrm>
          <a:off x="0" y="0"/>
          <a:ext cx="0" cy="0"/>
          <a:chOff x="0" y="0"/>
          <a:chExt cx="0" cy="0"/>
        </a:xfrm>
      </p:grpSpPr>
      <p:sp>
        <p:nvSpPr>
          <p:cNvPr id="460" name="Google Shape;460;p24"/>
          <p:cNvSpPr txBox="1">
            <a:spLocks noGrp="1"/>
          </p:cNvSpPr>
          <p:nvPr>
            <p:ph type="title"/>
          </p:nvPr>
        </p:nvSpPr>
        <p:spPr>
          <a:xfrm>
            <a:off x="533400" y="21069"/>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i="0" cap="none"/>
              <a:t>Can you solve this problem?</a:t>
            </a:r>
            <a:endParaRPr/>
          </a:p>
        </p:txBody>
      </p:sp>
      <p:sp>
        <p:nvSpPr>
          <p:cNvPr id="461" name="Google Shape;461;p24"/>
          <p:cNvSpPr txBox="1">
            <a:spLocks noGrp="1"/>
          </p:cNvSpPr>
          <p:nvPr>
            <p:ph type="body" idx="1"/>
          </p:nvPr>
        </p:nvSpPr>
        <p:spPr>
          <a:xfrm>
            <a:off x="0" y="4546951"/>
            <a:ext cx="9110472" cy="172243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400"/>
              <a:buFont typeface="Noto Sans Symbols"/>
              <a:buNone/>
            </a:pPr>
            <a:r>
              <a:rPr lang="en-US" sz="2400" dirty="0"/>
              <a:t>	After transferring 35 people, there are 58 people in the group of welders on the bridge. How many welders were there initially?</a:t>
            </a:r>
            <a:r>
              <a:rPr lang="en-US" sz="2800" dirty="0"/>
              <a:t>  </a:t>
            </a:r>
            <a:endParaRPr dirty="0"/>
          </a:p>
        </p:txBody>
      </p:sp>
      <p:pic>
        <p:nvPicPr>
          <p:cNvPr id="462" name="Google Shape;462;p24"/>
          <p:cNvPicPr preferRelativeResize="0"/>
          <p:nvPr/>
        </p:nvPicPr>
        <p:blipFill rotWithShape="1">
          <a:blip r:embed="rId3">
            <a:alphaModFix/>
          </a:blip>
          <a:srcRect/>
          <a:stretch/>
        </p:blipFill>
        <p:spPr>
          <a:xfrm>
            <a:off x="457200" y="1219200"/>
            <a:ext cx="8410575" cy="1408113"/>
          </a:xfrm>
          <a:prstGeom prst="rect">
            <a:avLst/>
          </a:prstGeom>
          <a:noFill/>
          <a:ln>
            <a:noFill/>
          </a:ln>
        </p:spPr>
      </p:pic>
      <p:pic>
        <p:nvPicPr>
          <p:cNvPr id="463" name="Google Shape;463;p24"/>
          <p:cNvPicPr preferRelativeResize="0"/>
          <p:nvPr/>
        </p:nvPicPr>
        <p:blipFill rotWithShape="1">
          <a:blip r:embed="rId4">
            <a:alphaModFix/>
          </a:blip>
          <a:srcRect/>
          <a:stretch/>
        </p:blipFill>
        <p:spPr>
          <a:xfrm>
            <a:off x="457200" y="2590800"/>
            <a:ext cx="8382000" cy="1684337"/>
          </a:xfrm>
          <a:prstGeom prst="rect">
            <a:avLst/>
          </a:prstGeom>
          <a:noFill/>
          <a:ln>
            <a:noFill/>
          </a:ln>
        </p:spPr>
      </p:pic>
      <p:sp>
        <p:nvSpPr>
          <p:cNvPr id="464" name="Google Shape;464;p24"/>
          <p:cNvSpPr txBox="1"/>
          <p:nvPr/>
        </p:nvSpPr>
        <p:spPr>
          <a:xfrm>
            <a:off x="381000" y="5705083"/>
            <a:ext cx="8486775" cy="113184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chemeClr val="dk1"/>
                </a:solidFill>
                <a:latin typeface="Arial"/>
                <a:ea typeface="Arial"/>
                <a:cs typeface="Arial"/>
                <a:sym typeface="Arial"/>
              </a:rPr>
              <a:t>No, the math problem is not PRECISE: who are those 35 people? Can they be builders or vendors? </a:t>
            </a:r>
            <a:endParaRPr sz="2400" b="1" dirty="0">
              <a:solidFill>
                <a:schemeClr val="dk1"/>
              </a:solidFill>
              <a:latin typeface="Arial"/>
              <a:ea typeface="Arial"/>
              <a:cs typeface="Arial"/>
              <a:sym typeface="Arial"/>
            </a:endParaRPr>
          </a:p>
        </p:txBody>
      </p:sp>
      <p:sp>
        <p:nvSpPr>
          <p:cNvPr id="465" name="Google Shape;465;p24"/>
          <p:cNvSpPr/>
          <p:nvPr/>
        </p:nvSpPr>
        <p:spPr>
          <a:xfrm>
            <a:off x="3124200" y="4546951"/>
            <a:ext cx="1066799" cy="551624"/>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p:cTn id="7" dur="500"/>
                                        <p:tgtEl>
                                          <p:spTgt spid="46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6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61417B-D87D-640F-340C-D249025DB81B}"/>
              </a:ext>
            </a:extLst>
          </p:cNvPr>
          <p:cNvPicPr>
            <a:picLocks noChangeAspect="1"/>
          </p:cNvPicPr>
          <p:nvPr/>
        </p:nvPicPr>
        <p:blipFill>
          <a:blip r:embed="rId3"/>
          <a:stretch>
            <a:fillRect/>
          </a:stretch>
        </p:blipFill>
        <p:spPr>
          <a:xfrm>
            <a:off x="1733909" y="1414732"/>
            <a:ext cx="5447581" cy="5447581"/>
          </a:xfrm>
          <a:prstGeom prst="rect">
            <a:avLst/>
          </a:prstGeom>
        </p:spPr>
      </p:pic>
      <p:pic>
        <p:nvPicPr>
          <p:cNvPr id="7" name="Picture 6">
            <a:extLst>
              <a:ext uri="{FF2B5EF4-FFF2-40B4-BE49-F238E27FC236}">
                <a16:creationId xmlns:a16="http://schemas.microsoft.com/office/drawing/2014/main" id="{EEA39409-FE15-E6DB-0CE0-5E5AE85F9165}"/>
              </a:ext>
            </a:extLst>
          </p:cNvPr>
          <p:cNvPicPr>
            <a:picLocks noChangeAspect="1"/>
          </p:cNvPicPr>
          <p:nvPr/>
        </p:nvPicPr>
        <p:blipFill>
          <a:blip r:embed="rId4"/>
          <a:stretch>
            <a:fillRect/>
          </a:stretch>
        </p:blipFill>
        <p:spPr>
          <a:xfrm>
            <a:off x="1733909" y="1414732"/>
            <a:ext cx="5447581" cy="571500"/>
          </a:xfrm>
          <a:prstGeom prst="rect">
            <a:avLst/>
          </a:prstGeom>
        </p:spPr>
      </p:pic>
      <p:sp>
        <p:nvSpPr>
          <p:cNvPr id="8" name="Google Shape;460;p24">
            <a:extLst>
              <a:ext uri="{FF2B5EF4-FFF2-40B4-BE49-F238E27FC236}">
                <a16:creationId xmlns:a16="http://schemas.microsoft.com/office/drawing/2014/main" id="{D0670101-01C9-9F51-B7AE-E31BD9EC545A}"/>
              </a:ext>
            </a:extLst>
          </p:cNvPr>
          <p:cNvSpPr txBox="1">
            <a:spLocks noGrp="1"/>
          </p:cNvSpPr>
          <p:nvPr>
            <p:ph type="title"/>
          </p:nvPr>
        </p:nvSpPr>
        <p:spPr>
          <a:xfrm>
            <a:off x="533400" y="21069"/>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Can you answer </a:t>
            </a:r>
            <a:r>
              <a:rPr lang="en-US" sz="2800" i="0" cap="none" dirty="0"/>
              <a:t>the teacher’s question?</a:t>
            </a:r>
            <a:endParaRPr sz="3600" dirty="0"/>
          </a:p>
        </p:txBody>
      </p:sp>
      <p:sp>
        <p:nvSpPr>
          <p:cNvPr id="9" name="TextBox 8">
            <a:extLst>
              <a:ext uri="{FF2B5EF4-FFF2-40B4-BE49-F238E27FC236}">
                <a16:creationId xmlns:a16="http://schemas.microsoft.com/office/drawing/2014/main" id="{73B97B33-3692-D1CE-3178-8D34B4036FDA}"/>
              </a:ext>
            </a:extLst>
          </p:cNvPr>
          <p:cNvSpPr txBox="1"/>
          <p:nvPr/>
        </p:nvSpPr>
        <p:spPr>
          <a:xfrm>
            <a:off x="1733908" y="6473036"/>
            <a:ext cx="5447581" cy="400110"/>
          </a:xfrm>
          <a:prstGeom prst="rect">
            <a:avLst/>
          </a:prstGeom>
          <a:solidFill>
            <a:schemeClr val="accent1"/>
          </a:solidFill>
        </p:spPr>
        <p:txBody>
          <a:bodyPr wrap="square" rtlCol="0">
            <a:spAutoFit/>
          </a:bodyPr>
          <a:lstStyle/>
          <a:p>
            <a:pPr algn="ctr"/>
            <a:r>
              <a:rPr lang="en-US" sz="2000" dirty="0">
                <a:solidFill>
                  <a:schemeClr val="bg1"/>
                </a:solidFill>
              </a:rPr>
              <a:t>Because I’m a </a:t>
            </a:r>
            <a:r>
              <a:rPr lang="en-US" sz="2000" dirty="0" err="1">
                <a:solidFill>
                  <a:schemeClr val="bg1"/>
                </a:solidFill>
              </a:rPr>
              <a:t>movieworm</a:t>
            </a:r>
            <a:r>
              <a:rPr lang="en-US" sz="2000" dirty="0">
                <a:solidFill>
                  <a:schemeClr val="bg1"/>
                </a:solidFill>
              </a:rPr>
              <a:t>? </a:t>
            </a:r>
          </a:p>
        </p:txBody>
      </p:sp>
    </p:spTree>
    <p:extLst>
      <p:ext uri="{BB962C8B-B14F-4D97-AF65-F5344CB8AC3E}">
        <p14:creationId xmlns:p14="http://schemas.microsoft.com/office/powerpoint/2010/main" val="350488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5"/>
          <p:cNvSpPr txBox="1"/>
          <p:nvPr/>
        </p:nvSpPr>
        <p:spPr>
          <a:xfrm>
            <a:off x="4876800" y="6049327"/>
            <a:ext cx="326136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Arial"/>
                <a:ea typeface="Arial"/>
                <a:cs typeface="Arial"/>
                <a:sym typeface="Arial"/>
              </a:rPr>
              <a:t>Relevance</a:t>
            </a:r>
            <a:endParaRPr dirty="0"/>
          </a:p>
        </p:txBody>
      </p:sp>
      <p:sp>
        <p:nvSpPr>
          <p:cNvPr id="471" name="Google Shape;471;p25"/>
          <p:cNvSpPr/>
          <p:nvPr/>
        </p:nvSpPr>
        <p:spPr>
          <a:xfrm>
            <a:off x="3733800" y="1121211"/>
            <a:ext cx="5181600" cy="486287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Hoàng hôn là dải lụa</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Còn màn đêm là tấm chăn</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Mỗi đêm ta ngồi ta viết, ta chỉ mong không bị cấm ngăn</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Nhởn nhơ trên con đường vắng, tự nhủ mình không cần tăng ga</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Lắng nghe cuộc đời như lá, lá rơi nghiêng như Trần Đăng Khoa</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Lời ca là chất kích thích, cho cuộc đời thêm phần thăng hoa</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			</a:t>
            </a:r>
            <a:r>
              <a:rPr lang="en-US" sz="1600" i="1">
                <a:solidFill>
                  <a:schemeClr val="dk1"/>
                </a:solidFill>
                <a:latin typeface="Arial"/>
                <a:ea typeface="Arial"/>
                <a:cs typeface="Arial"/>
                <a:sym typeface="Arial"/>
              </a:rPr>
              <a:t>Đen - Lộn xộn 3</a:t>
            </a:r>
            <a:endParaRPr sz="2000" i="1">
              <a:solidFill>
                <a:schemeClr val="dk1"/>
              </a:solidFill>
              <a:latin typeface="Arial"/>
              <a:ea typeface="Arial"/>
              <a:cs typeface="Arial"/>
              <a:sym typeface="Arial"/>
            </a:endParaRPr>
          </a:p>
        </p:txBody>
      </p:sp>
      <p:sp>
        <p:nvSpPr>
          <p:cNvPr id="472" name="Google Shape;472;p25" descr="Image result for den vau muoi nam zingmp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73" name="Google Shape;473;p25"/>
          <p:cNvPicPr preferRelativeResize="0"/>
          <p:nvPr/>
        </p:nvPicPr>
        <p:blipFill rotWithShape="1">
          <a:blip r:embed="rId3">
            <a:alphaModFix/>
          </a:blip>
          <a:srcRect/>
          <a:stretch/>
        </p:blipFill>
        <p:spPr>
          <a:xfrm>
            <a:off x="460375" y="1057276"/>
            <a:ext cx="2514600" cy="25146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475" name="Google Shape;475;p25"/>
          <p:cNvSpPr txBox="1"/>
          <p:nvPr/>
        </p:nvSpPr>
        <p:spPr>
          <a:xfrm>
            <a:off x="1647825" y="289560"/>
            <a:ext cx="572833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WHICH STANDARD IS MISSING?</a:t>
            </a:r>
            <a:endParaRPr sz="1200" dirty="0"/>
          </a:p>
        </p:txBody>
      </p:sp>
      <p:pic>
        <p:nvPicPr>
          <p:cNvPr id="476" name="Google Shape;476;p25"/>
          <p:cNvPicPr preferRelativeResize="0"/>
          <p:nvPr/>
        </p:nvPicPr>
        <p:blipFill rotWithShape="1">
          <a:blip r:embed="rId4">
            <a:alphaModFix/>
          </a:blip>
          <a:srcRect/>
          <a:stretch/>
        </p:blipFill>
        <p:spPr>
          <a:xfrm>
            <a:off x="-8254" y="5068189"/>
            <a:ext cx="2950527" cy="18424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0"/>
                                        </p:tgtEl>
                                        <p:attrNameLst>
                                          <p:attrName>style.visibility</p:attrName>
                                        </p:attrNameLst>
                                      </p:cBhvr>
                                      <p:to>
                                        <p:strVal val="visible"/>
                                      </p:to>
                                    </p:set>
                                    <p:animEffect transition="in" filter="fade">
                                      <p:cBhvr>
                                        <p:cTn id="11" dur="5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6"/>
          <p:cNvSpPr txBox="1"/>
          <p:nvPr/>
        </p:nvSpPr>
        <p:spPr>
          <a:xfrm>
            <a:off x="1348740" y="427637"/>
            <a:ext cx="620268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Arial"/>
                <a:ea typeface="Arial"/>
                <a:cs typeface="Arial"/>
                <a:sym typeface="Arial"/>
              </a:rPr>
              <a:t>Which fact is not relevant? </a:t>
            </a:r>
            <a:endParaRPr dirty="0"/>
          </a:p>
        </p:txBody>
      </p:sp>
      <p:sp>
        <p:nvSpPr>
          <p:cNvPr id="483" name="Google Shape;483;p26"/>
          <p:cNvSpPr txBox="1"/>
          <p:nvPr/>
        </p:nvSpPr>
        <p:spPr>
          <a:xfrm>
            <a:off x="457200" y="1155512"/>
            <a:ext cx="8229600" cy="258528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dirty="0">
                <a:solidFill>
                  <a:srgbClr val="000000"/>
                </a:solidFill>
                <a:effectLst/>
                <a:latin typeface="Arial" panose="020B0604020202020204" pitchFamily="34" charset="0"/>
              </a:rPr>
              <a:t>VNU-HCM is one of the largest educational institutions of Vietnam. The university has major member universities in South Vietnam, including the University of Technology, University of Science, University of Social Sciences and Humanities, International University, University of Information Technology, University of Economics and Law, University of Forestry and Agriculture, and An </a:t>
            </a:r>
            <a:r>
              <a:rPr lang="en-US" sz="1800" b="0" i="0" dirty="0" err="1">
                <a:solidFill>
                  <a:srgbClr val="000000"/>
                </a:solidFill>
                <a:effectLst/>
                <a:latin typeface="Arial" panose="020B0604020202020204" pitchFamily="34" charset="0"/>
              </a:rPr>
              <a:t>Giang</a:t>
            </a:r>
            <a:r>
              <a:rPr lang="en-US" sz="1800" b="0" i="0" dirty="0">
                <a:solidFill>
                  <a:srgbClr val="000000"/>
                </a:solidFill>
                <a:effectLst/>
                <a:latin typeface="Arial" panose="020B0604020202020204" pitchFamily="34" charset="0"/>
              </a:rPr>
              <a:t> University.</a:t>
            </a:r>
            <a:endParaRPr sz="1800" dirty="0"/>
          </a:p>
        </p:txBody>
      </p:sp>
      <p:sp>
        <p:nvSpPr>
          <p:cNvPr id="485" name="Google Shape;485;p26"/>
          <p:cNvSpPr txBox="1"/>
          <p:nvPr/>
        </p:nvSpPr>
        <p:spPr>
          <a:xfrm>
            <a:off x="554736" y="4150106"/>
            <a:ext cx="8229600" cy="1200288"/>
          </a:xfrm>
          <a:prstGeom prst="rect">
            <a:avLst/>
          </a:prstGeom>
          <a:noFill/>
          <a:ln>
            <a:noFill/>
          </a:ln>
        </p:spPr>
        <p:txBody>
          <a:bodyPr spcFirstLastPara="1" wrap="square" lIns="91425" tIns="45700" rIns="91425" bIns="45700" anchor="t" anchorCtr="0">
            <a:spAutoFit/>
          </a:bodyPr>
          <a:lstStyle/>
          <a:p>
            <a:pPr lvl="0">
              <a:lnSpc>
                <a:spcPct val="150000"/>
              </a:lnSpc>
            </a:pPr>
            <a:r>
              <a:rPr lang="en-US" sz="2400" dirty="0">
                <a:solidFill>
                  <a:srgbClr val="FF0000"/>
                </a:solidFill>
              </a:rPr>
              <a:t>University of Forestry and Agriculture </a:t>
            </a:r>
            <a:r>
              <a:rPr lang="en-US" sz="2400" dirty="0">
                <a:solidFill>
                  <a:srgbClr val="FF0000"/>
                </a:solidFill>
                <a:latin typeface="Arial"/>
                <a:ea typeface="Arial"/>
                <a:cs typeface="Arial"/>
                <a:sym typeface="Arial"/>
              </a:rPr>
              <a:t>does not </a:t>
            </a:r>
            <a:r>
              <a:rPr lang="en-US" sz="2400" dirty="0">
                <a:solidFill>
                  <a:srgbClr val="FF0000"/>
                </a:solidFill>
              </a:rPr>
              <a:t>belong to VNU-HCM.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27"/>
          <p:cNvPicPr preferRelativeResize="0"/>
          <p:nvPr/>
        </p:nvPicPr>
        <p:blipFill rotWithShape="1">
          <a:blip r:embed="rId3">
            <a:alphaModFix/>
          </a:blip>
          <a:srcRect/>
          <a:stretch/>
        </p:blipFill>
        <p:spPr>
          <a:xfrm>
            <a:off x="1524000" y="1066800"/>
            <a:ext cx="6638925" cy="3705225"/>
          </a:xfrm>
          <a:prstGeom prst="rect">
            <a:avLst/>
          </a:prstGeom>
          <a:noFill/>
          <a:ln>
            <a:noFill/>
          </a:ln>
        </p:spPr>
      </p:pic>
      <p:sp>
        <p:nvSpPr>
          <p:cNvPr id="492" name="Google Shape;492;p27"/>
          <p:cNvSpPr txBox="1"/>
          <p:nvPr/>
        </p:nvSpPr>
        <p:spPr>
          <a:xfrm>
            <a:off x="1524000" y="304800"/>
            <a:ext cx="643128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WHICH STANDARD IS MISSING?</a:t>
            </a:r>
            <a:endParaRPr sz="1100" dirty="0"/>
          </a:p>
        </p:txBody>
      </p:sp>
      <p:sp>
        <p:nvSpPr>
          <p:cNvPr id="493" name="Google Shape;493;p27"/>
          <p:cNvSpPr/>
          <p:nvPr/>
        </p:nvSpPr>
        <p:spPr>
          <a:xfrm>
            <a:off x="5638800" y="1524000"/>
            <a:ext cx="2524125" cy="8382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4" name="Google Shape;494;p27"/>
          <p:cNvSpPr txBox="1"/>
          <p:nvPr/>
        </p:nvSpPr>
        <p:spPr>
          <a:xfrm>
            <a:off x="5585460" y="6029980"/>
            <a:ext cx="355854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relevance</a:t>
            </a:r>
            <a:endParaRPr/>
          </a:p>
        </p:txBody>
      </p:sp>
      <p:sp>
        <p:nvSpPr>
          <p:cNvPr id="495" name="Google Shape;495;p27"/>
          <p:cNvSpPr/>
          <p:nvPr/>
        </p:nvSpPr>
        <p:spPr>
          <a:xfrm>
            <a:off x="3323463" y="3962400"/>
            <a:ext cx="1416177" cy="536395"/>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96" name="Google Shape;496;p27"/>
          <p:cNvPicPr preferRelativeResize="0"/>
          <p:nvPr/>
        </p:nvPicPr>
        <p:blipFill rotWithShape="1">
          <a:blip r:embed="rId4">
            <a:alphaModFix/>
          </a:blip>
          <a:srcRect/>
          <a:stretch/>
        </p:blipFill>
        <p:spPr>
          <a:xfrm>
            <a:off x="-8254" y="5068189"/>
            <a:ext cx="2950527" cy="1842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94"/>
                                        </p:tgtEl>
                                        <p:attrNameLst>
                                          <p:attrName>style.visibility</p:attrName>
                                        </p:attrNameLst>
                                      </p:cBhvr>
                                      <p:to>
                                        <p:strVal val="visible"/>
                                      </p:to>
                                    </p:set>
                                    <p:animEffect transition="in" filter="fade">
                                      <p:cBhvr>
                                        <p:cTn id="11" dur="500"/>
                                        <p:tgtEl>
                                          <p:spTgt spid="49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4"/>
          <p:cNvSpPr txBox="1">
            <a:spLocks noGrp="1"/>
          </p:cNvSpPr>
          <p:nvPr>
            <p:ph type="title"/>
          </p:nvPr>
        </p:nvSpPr>
        <p:spPr>
          <a:xfrm>
            <a:off x="533400" y="21069"/>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vi-VN" sz="2800" dirty="0"/>
              <a:t>Do y</a:t>
            </a:r>
            <a:r>
              <a:rPr lang="en-US" sz="2800" i="0" cap="none" dirty="0" err="1"/>
              <a:t>ou</a:t>
            </a:r>
            <a:r>
              <a:rPr lang="en-US" sz="2800" i="0" cap="none" dirty="0"/>
              <a:t> </a:t>
            </a:r>
            <a:r>
              <a:rPr lang="vi-VN" sz="2800" i="0" cap="none" dirty="0" err="1"/>
              <a:t>agree</a:t>
            </a:r>
            <a:r>
              <a:rPr lang="vi-VN" sz="2800" i="0" cap="none" dirty="0"/>
              <a:t> </a:t>
            </a:r>
            <a:r>
              <a:rPr lang="en-US" sz="2800" dirty="0"/>
              <a:t>w</a:t>
            </a:r>
            <a:r>
              <a:rPr lang="vi-VN" sz="2800" i="0" cap="none" dirty="0" err="1"/>
              <a:t>ith</a:t>
            </a:r>
            <a:r>
              <a:rPr lang="vi-VN" sz="2800" i="0" cap="none" dirty="0"/>
              <a:t> </a:t>
            </a:r>
            <a:r>
              <a:rPr lang="en-US" sz="2800" i="0" cap="none" dirty="0"/>
              <a:t>the teacher’s evaluation?</a:t>
            </a:r>
            <a:endParaRPr sz="3600" dirty="0"/>
          </a:p>
        </p:txBody>
      </p:sp>
      <p:pic>
        <p:nvPicPr>
          <p:cNvPr id="1026" name="Picture 2" descr="Từ nào trong Tiếng Việt bỏ dấu sắc mà vẫn giữ nguyên nghĩa?, bố mẹ bất ngờ trước câu trả lời của con - Ảnh 2.">
            <a:extLst>
              <a:ext uri="{FF2B5EF4-FFF2-40B4-BE49-F238E27FC236}">
                <a16:creationId xmlns:a16="http://schemas.microsoft.com/office/drawing/2014/main" id="{87E2FC53-EB97-603A-9289-4E71F93DC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743" y="889432"/>
            <a:ext cx="4062222" cy="541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177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
          <p:cNvSpPr txBox="1">
            <a:spLocks noGrp="1"/>
          </p:cNvSpPr>
          <p:nvPr>
            <p:ph type="title" idx="4294967295"/>
          </p:nvPr>
        </p:nvSpPr>
        <p:spPr>
          <a:xfrm>
            <a:off x="2336152" y="3462"/>
            <a:ext cx="4243096"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i="0" cap="none" dirty="0">
                <a:latin typeface="Times New Roman" panose="02020603050405020304" pitchFamily="18" charset="0"/>
                <a:cs typeface="Times New Roman" panose="02020603050405020304" pitchFamily="18" charset="0"/>
              </a:rPr>
              <a:t>COURSE </a:t>
            </a:r>
            <a:r>
              <a:rPr lang="en-US" sz="2400" dirty="0">
                <a:latin typeface="Times New Roman" panose="02020603050405020304" pitchFamily="18" charset="0"/>
                <a:cs typeface="Times New Roman" panose="02020603050405020304" pitchFamily="18" charset="0"/>
              </a:rPr>
              <a:t>SUPPORT</a:t>
            </a:r>
            <a:r>
              <a:rPr lang="en-US" sz="2400" i="0" cap="none" dirty="0">
                <a:latin typeface="Times New Roman" panose="02020603050405020304" pitchFamily="18" charset="0"/>
                <a:cs typeface="Times New Roman" panose="02020603050405020304" pitchFamily="18" charset="0"/>
              </a:rPr>
              <a:t> </a:t>
            </a:r>
            <a:endParaRPr sz="3600" dirty="0">
              <a:latin typeface="Times New Roman" panose="02020603050405020304" pitchFamily="18" charset="0"/>
              <a:cs typeface="Times New Roman" panose="02020603050405020304" pitchFamily="18" charset="0"/>
            </a:endParaRPr>
          </a:p>
        </p:txBody>
      </p:sp>
      <p:sp>
        <p:nvSpPr>
          <p:cNvPr id="295" name="Google Shape;295;p5"/>
          <p:cNvSpPr txBox="1"/>
          <p:nvPr/>
        </p:nvSpPr>
        <p:spPr>
          <a:xfrm>
            <a:off x="262652" y="951901"/>
            <a:ext cx="571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imes New Roman" panose="02020603050405020304" pitchFamily="18" charset="0"/>
                <a:cs typeface="Times New Roman" panose="02020603050405020304" pitchFamily="18" charset="0"/>
                <a:sym typeface="Arial"/>
              </a:rPr>
              <a:t>Teaching assistant</a:t>
            </a:r>
            <a:r>
              <a:rPr lang="en-US" sz="1800" dirty="0">
                <a:solidFill>
                  <a:schemeClr val="dk1"/>
                </a:solidFill>
                <a:latin typeface="Times New Roman" panose="02020603050405020304" pitchFamily="18" charset="0"/>
                <a:cs typeface="Times New Roman" panose="02020603050405020304" pitchFamily="18" charset="0"/>
                <a:sym typeface="Arial"/>
              </a:rPr>
              <a:t>: </a:t>
            </a:r>
            <a:r>
              <a:rPr lang="vi-VN" sz="1800" b="1" dirty="0">
                <a:solidFill>
                  <a:schemeClr val="dk1"/>
                </a:solidFill>
                <a:latin typeface="Times New Roman" panose="02020603050405020304" pitchFamily="18" charset="0"/>
                <a:cs typeface="Times New Roman" panose="02020603050405020304" pitchFamily="18" charset="0"/>
                <a:sym typeface="Arial"/>
              </a:rPr>
              <a:t>Phan Thu Ngân</a:t>
            </a:r>
            <a:endParaRPr sz="1800" b="1" dirty="0">
              <a:solidFill>
                <a:schemeClr val="dk1"/>
              </a:solidFill>
              <a:latin typeface="Times New Roman" panose="02020603050405020304" pitchFamily="18" charset="0"/>
              <a:cs typeface="Times New Roman" panose="02020603050405020304" pitchFamily="18" charset="0"/>
              <a:sym typeface="Arial"/>
            </a:endParaRPr>
          </a:p>
        </p:txBody>
      </p:sp>
      <p:sp>
        <p:nvSpPr>
          <p:cNvPr id="296" name="Google Shape;296;p5"/>
          <p:cNvSpPr txBox="1"/>
          <p:nvPr/>
        </p:nvSpPr>
        <p:spPr>
          <a:xfrm>
            <a:off x="419100" y="1845829"/>
            <a:ext cx="8077200" cy="16158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chemeClr val="dk1"/>
                </a:solidFill>
                <a:latin typeface="Times New Roman" panose="02020603050405020304" pitchFamily="18" charset="0"/>
                <a:cs typeface="Times New Roman" panose="02020603050405020304" pitchFamily="18" charset="0"/>
                <a:sym typeface="Arial"/>
              </a:rPr>
              <a:t>Contact </a:t>
            </a:r>
            <a:r>
              <a:rPr lang="vi-VN" sz="1800" dirty="0">
                <a:solidFill>
                  <a:schemeClr val="dk1"/>
                </a:solidFill>
                <a:latin typeface="Times New Roman" panose="02020603050405020304" pitchFamily="18" charset="0"/>
                <a:cs typeface="Times New Roman" panose="02020603050405020304" pitchFamily="18" charset="0"/>
              </a:rPr>
              <a:t>me</a:t>
            </a:r>
            <a:r>
              <a:rPr lang="vi-VN" sz="1800" dirty="0">
                <a:solidFill>
                  <a:schemeClr val="dk1"/>
                </a:solidFill>
                <a:latin typeface="Times New Roman" panose="02020603050405020304" pitchFamily="18" charset="0"/>
                <a:cs typeface="Times New Roman" panose="02020603050405020304" pitchFamily="18" charset="0"/>
                <a:sym typeface="Arial"/>
              </a:rPr>
              <a:t> </a:t>
            </a:r>
            <a:r>
              <a:rPr lang="en-US" sz="1800" dirty="0">
                <a:solidFill>
                  <a:schemeClr val="dk1"/>
                </a:solidFill>
                <a:latin typeface="Times New Roman" panose="02020603050405020304" pitchFamily="18" charset="0"/>
                <a:cs typeface="Times New Roman" panose="02020603050405020304" pitchFamily="18" charset="0"/>
                <a:sym typeface="Arial"/>
              </a:rPr>
              <a:t>for: </a:t>
            </a:r>
            <a:endParaRPr dirty="0">
              <a:latin typeface="Times New Roman" panose="02020603050405020304" pitchFamily="18" charset="0"/>
              <a:cs typeface="Times New Roman" panose="02020603050405020304" pitchFamily="18" charset="0"/>
            </a:endParaRPr>
          </a:p>
          <a:p>
            <a:pPr marL="342900" marR="0" lvl="0" indent="-342900" algn="l" rtl="0">
              <a:lnSpc>
                <a:spcPct val="150000"/>
              </a:lnSpc>
              <a:spcBef>
                <a:spcPts val="0"/>
              </a:spcBef>
              <a:spcAft>
                <a:spcPts val="0"/>
              </a:spcAft>
              <a:buClr>
                <a:schemeClr val="dk1"/>
              </a:buClr>
              <a:buSzPts val="1800"/>
              <a:buFont typeface="Arial"/>
              <a:buAutoNum type="arabicPeriod"/>
            </a:pPr>
            <a:r>
              <a:rPr lang="en-US" sz="1800" dirty="0">
                <a:solidFill>
                  <a:schemeClr val="dk1"/>
                </a:solidFill>
                <a:latin typeface="Times New Roman" panose="02020603050405020304" pitchFamily="18" charset="0"/>
                <a:cs typeface="Times New Roman" panose="02020603050405020304" pitchFamily="18" charset="0"/>
                <a:sym typeface="Arial"/>
              </a:rPr>
              <a:t>Assignment check/problems</a:t>
            </a:r>
            <a:endParaRPr sz="1800" dirty="0">
              <a:solidFill>
                <a:schemeClr val="dk1"/>
              </a:solidFill>
              <a:latin typeface="Times New Roman" panose="02020603050405020304" pitchFamily="18" charset="0"/>
              <a:cs typeface="Times New Roman" panose="02020603050405020304" pitchFamily="18" charset="0"/>
              <a:sym typeface="Arial"/>
            </a:endParaRPr>
          </a:p>
          <a:p>
            <a:pPr marL="342900" marR="0" lvl="0" indent="-342900" algn="l" rtl="0">
              <a:lnSpc>
                <a:spcPct val="150000"/>
              </a:lnSpc>
              <a:spcBef>
                <a:spcPts val="0"/>
              </a:spcBef>
              <a:spcAft>
                <a:spcPts val="0"/>
              </a:spcAft>
              <a:buClr>
                <a:schemeClr val="dk1"/>
              </a:buClr>
              <a:buSzPts val="1800"/>
              <a:buFont typeface="Arial"/>
              <a:buAutoNum type="arabicPeriod"/>
            </a:pPr>
            <a:r>
              <a:rPr lang="en-US" sz="1800" dirty="0">
                <a:solidFill>
                  <a:schemeClr val="dk1"/>
                </a:solidFill>
                <a:latin typeface="Times New Roman" panose="02020603050405020304" pitchFamily="18" charset="0"/>
                <a:cs typeface="Times New Roman" panose="02020603050405020304" pitchFamily="18" charset="0"/>
                <a:sym typeface="Arial"/>
              </a:rPr>
              <a:t>Confusion about lesson contents  </a:t>
            </a:r>
            <a:endParaRPr dirty="0">
              <a:latin typeface="Times New Roman" panose="02020603050405020304" pitchFamily="18" charset="0"/>
              <a:cs typeface="Times New Roman" panose="02020603050405020304" pitchFamily="18" charset="0"/>
            </a:endParaRPr>
          </a:p>
          <a:p>
            <a:pPr marL="342900" marR="0" lvl="0" indent="-228600" algn="l" rtl="0">
              <a:spcBef>
                <a:spcPts val="0"/>
              </a:spcBef>
              <a:spcAft>
                <a:spcPts val="0"/>
              </a:spcAft>
              <a:buClr>
                <a:schemeClr val="dk1"/>
              </a:buClr>
              <a:buSzPts val="1800"/>
              <a:buFont typeface="Arial"/>
              <a:buNone/>
            </a:pPr>
            <a:endParaRPr sz="1800" dirty="0">
              <a:solidFill>
                <a:schemeClr val="dk1"/>
              </a:solidFill>
              <a:latin typeface="Times New Roman" panose="02020603050405020304" pitchFamily="18" charset="0"/>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D184852D-2F19-6221-CFCF-48D90E215871}"/>
              </a:ext>
            </a:extLst>
          </p:cNvPr>
          <p:cNvSpPr txBox="1"/>
          <p:nvPr/>
        </p:nvSpPr>
        <p:spPr>
          <a:xfrm>
            <a:off x="419100" y="3785506"/>
            <a:ext cx="4844016" cy="369332"/>
          </a:xfrm>
          <a:prstGeom prst="rect">
            <a:avLst/>
          </a:prstGeom>
          <a:noFill/>
        </p:spPr>
        <p:txBody>
          <a:bodyPr wrap="square" rtlCol="0">
            <a:spAutoFit/>
          </a:bodyPr>
          <a:lstStyle/>
          <a:p>
            <a:r>
              <a:rPr lang="vi-VN" sz="1800" dirty="0">
                <a:latin typeface="Times New Roman" panose="02020603050405020304" pitchFamily="18" charset="0"/>
                <a:cs typeface="Times New Roman" panose="02020603050405020304" pitchFamily="18" charset="0"/>
              </a:rPr>
              <a:t>Code for joining the class TA group: </a:t>
            </a:r>
            <a:endParaRPr lang="en-US" sz="1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319A06B-8E43-CEFC-894E-726011D73B77}"/>
              </a:ext>
            </a:extLst>
          </p:cNvPr>
          <p:cNvSpPr txBox="1"/>
          <p:nvPr/>
        </p:nvSpPr>
        <p:spPr>
          <a:xfrm>
            <a:off x="555108" y="1429642"/>
            <a:ext cx="4572000" cy="307777"/>
          </a:xfrm>
          <a:prstGeom prst="rect">
            <a:avLst/>
          </a:prstGeom>
          <a:noFill/>
        </p:spPr>
        <p:txBody>
          <a:bodyPr wrap="square">
            <a:spAutoFit/>
          </a:bodyPr>
          <a:lstStyle/>
          <a:p>
            <a:r>
              <a:rPr lang="en-US" b="0" i="0" dirty="0">
                <a:solidFill>
                  <a:srgbClr val="050505"/>
                </a:solidFill>
                <a:effectLst/>
                <a:latin typeface="Times New Roman" panose="02020603050405020304" pitchFamily="18" charset="0"/>
                <a:cs typeface="Times New Roman" panose="02020603050405020304" pitchFamily="18" charset="0"/>
              </a:rPr>
              <a:t>BABAIU22200@student.hcmiu.edu.vn</a:t>
            </a:r>
            <a:endParaRPr lang="en-US"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0741064-6429-BD18-ED0C-C6FCBA6EEF8D}"/>
              </a:ext>
            </a:extLst>
          </p:cNvPr>
          <p:cNvPicPr>
            <a:picLocks noChangeAspect="1"/>
          </p:cNvPicPr>
          <p:nvPr/>
        </p:nvPicPr>
        <p:blipFill>
          <a:blip r:embed="rId3"/>
          <a:stretch>
            <a:fillRect/>
          </a:stretch>
        </p:blipFill>
        <p:spPr>
          <a:xfrm>
            <a:off x="3442579" y="4298937"/>
            <a:ext cx="2258841" cy="2258841"/>
          </a:xfrm>
          <a:prstGeom prst="rect">
            <a:avLst/>
          </a:prstGeom>
        </p:spPr>
      </p:pic>
      <p:pic>
        <p:nvPicPr>
          <p:cNvPr id="8" name="Picture 7" descr="A person taking a selfie with a statue&#10;&#10;Description automatically generated">
            <a:extLst>
              <a:ext uri="{FF2B5EF4-FFF2-40B4-BE49-F238E27FC236}">
                <a16:creationId xmlns:a16="http://schemas.microsoft.com/office/drawing/2014/main" id="{37A47596-EB2B-CE0D-5B9D-97C77443F100}"/>
              </a:ext>
            </a:extLst>
          </p:cNvPr>
          <p:cNvPicPr>
            <a:picLocks noChangeAspect="1"/>
          </p:cNvPicPr>
          <p:nvPr/>
        </p:nvPicPr>
        <p:blipFill rotWithShape="1">
          <a:blip r:embed="rId4"/>
          <a:srcRect l="37660" t="46526" r="6712" b="6270"/>
          <a:stretch/>
        </p:blipFill>
        <p:spPr>
          <a:xfrm rot="5400000">
            <a:off x="5656162" y="1846423"/>
            <a:ext cx="2537051" cy="161463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500"/>
        <p:cNvGrpSpPr/>
        <p:nvPr/>
      </p:nvGrpSpPr>
      <p:grpSpPr>
        <a:xfrm>
          <a:off x="0" y="0"/>
          <a:ext cx="0" cy="0"/>
          <a:chOff x="0" y="0"/>
          <a:chExt cx="0" cy="0"/>
        </a:xfrm>
      </p:grpSpPr>
      <p:sp>
        <p:nvSpPr>
          <p:cNvPr id="501" name="Google Shape;501;p29"/>
          <p:cNvSpPr txBox="1">
            <a:spLocks noGrp="1"/>
          </p:cNvSpPr>
          <p:nvPr>
            <p:ph type="body" idx="1"/>
          </p:nvPr>
        </p:nvSpPr>
        <p:spPr>
          <a:xfrm>
            <a:off x="76200" y="1166019"/>
            <a:ext cx="8991600" cy="3634581"/>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2400"/>
              <a:buFont typeface="Noto Sans Symbols"/>
              <a:buNone/>
            </a:pPr>
            <a:r>
              <a:rPr lang="en-US" sz="2400" dirty="0"/>
              <a:t>	</a:t>
            </a:r>
            <a:r>
              <a:rPr lang="en-US" sz="2400" b="1" dirty="0">
                <a:solidFill>
                  <a:srgbClr val="FF0000"/>
                </a:solidFill>
              </a:rPr>
              <a:t>A</a:t>
            </a:r>
            <a:r>
              <a:rPr lang="en-US" sz="2400" dirty="0"/>
              <a:t>: Which do you favor: happy moments with your family or happiness counting money?</a:t>
            </a:r>
            <a:endParaRPr dirty="0"/>
          </a:p>
          <a:p>
            <a:pPr marL="342900" lvl="0" indent="-342900" algn="l" rtl="0">
              <a:lnSpc>
                <a:spcPct val="150000"/>
              </a:lnSpc>
              <a:spcBef>
                <a:spcPts val="480"/>
              </a:spcBef>
              <a:spcAft>
                <a:spcPts val="0"/>
              </a:spcAft>
              <a:buSzPts val="2400"/>
              <a:buFont typeface="Noto Sans Symbols"/>
              <a:buNone/>
            </a:pPr>
            <a:r>
              <a:rPr lang="en-US" sz="2400" dirty="0"/>
              <a:t>	</a:t>
            </a:r>
            <a:r>
              <a:rPr lang="en-US" sz="2400" b="1" dirty="0">
                <a:solidFill>
                  <a:srgbClr val="FF0000"/>
                </a:solidFill>
              </a:rPr>
              <a:t>B</a:t>
            </a:r>
            <a:r>
              <a:rPr lang="en-US" sz="2400" dirty="0"/>
              <a:t>: I love being with my family, of course. </a:t>
            </a:r>
            <a:endParaRPr dirty="0"/>
          </a:p>
          <a:p>
            <a:pPr marL="342900" lvl="0" indent="-342900" algn="l" rtl="0">
              <a:lnSpc>
                <a:spcPct val="150000"/>
              </a:lnSpc>
              <a:spcBef>
                <a:spcPts val="480"/>
              </a:spcBef>
              <a:spcAft>
                <a:spcPts val="0"/>
              </a:spcAft>
              <a:buSzPts val="2400"/>
              <a:buFont typeface="Noto Sans Symbols"/>
              <a:buNone/>
            </a:pPr>
            <a:r>
              <a:rPr lang="en-US" sz="2400" dirty="0"/>
              <a:t>	</a:t>
            </a:r>
            <a:r>
              <a:rPr lang="en-US" sz="2400" b="1" dirty="0">
                <a:solidFill>
                  <a:srgbClr val="FF0000"/>
                </a:solidFill>
              </a:rPr>
              <a:t>A</a:t>
            </a:r>
            <a:r>
              <a:rPr lang="en-US" sz="2400" dirty="0"/>
              <a:t>: What can you do for your family?</a:t>
            </a:r>
            <a:endParaRPr dirty="0"/>
          </a:p>
          <a:p>
            <a:pPr marL="342900" lvl="0" indent="-342900" algn="l" rtl="0">
              <a:lnSpc>
                <a:spcPct val="150000"/>
              </a:lnSpc>
              <a:spcBef>
                <a:spcPts val="480"/>
              </a:spcBef>
              <a:spcAft>
                <a:spcPts val="0"/>
              </a:spcAft>
              <a:buSzPts val="2400"/>
              <a:buFont typeface="Noto Sans Symbols"/>
              <a:buNone/>
            </a:pPr>
            <a:r>
              <a:rPr lang="en-US" sz="2400" dirty="0"/>
              <a:t>	</a:t>
            </a:r>
            <a:r>
              <a:rPr lang="en-US" sz="2400" b="1" dirty="0">
                <a:solidFill>
                  <a:srgbClr val="FF0000"/>
                </a:solidFill>
              </a:rPr>
              <a:t>B</a:t>
            </a:r>
            <a:r>
              <a:rPr lang="en-US" sz="2400" dirty="0"/>
              <a:t>: I work day &amp; night to earn money for them.    </a:t>
            </a:r>
            <a:endParaRPr dirty="0"/>
          </a:p>
        </p:txBody>
      </p:sp>
      <p:sp>
        <p:nvSpPr>
          <p:cNvPr id="502" name="Google Shape;502;p29"/>
          <p:cNvSpPr txBox="1"/>
          <p:nvPr/>
        </p:nvSpPr>
        <p:spPr>
          <a:xfrm>
            <a:off x="4038600" y="5486400"/>
            <a:ext cx="51054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logical consistency</a:t>
            </a:r>
            <a:endParaRPr/>
          </a:p>
        </p:txBody>
      </p:sp>
      <p:sp>
        <p:nvSpPr>
          <p:cNvPr id="503" name="Google Shape;503;p29"/>
          <p:cNvSpPr txBox="1"/>
          <p:nvPr/>
        </p:nvSpPr>
        <p:spPr>
          <a:xfrm>
            <a:off x="1707832" y="249407"/>
            <a:ext cx="572833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WHICH STANDARD IS MISSING?</a:t>
            </a:r>
            <a:endParaRPr sz="1200" dirty="0"/>
          </a:p>
        </p:txBody>
      </p:sp>
      <p:pic>
        <p:nvPicPr>
          <p:cNvPr id="504" name="Google Shape;504;p29"/>
          <p:cNvPicPr preferRelativeResize="0"/>
          <p:nvPr/>
        </p:nvPicPr>
        <p:blipFill rotWithShape="1">
          <a:blip r:embed="rId3">
            <a:alphaModFix/>
          </a:blip>
          <a:srcRect/>
          <a:stretch/>
        </p:blipFill>
        <p:spPr>
          <a:xfrm>
            <a:off x="-8254" y="5068189"/>
            <a:ext cx="2950527" cy="18424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5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8"/>
          <p:cNvSpPr txBox="1"/>
          <p:nvPr/>
        </p:nvSpPr>
        <p:spPr>
          <a:xfrm>
            <a:off x="1874520" y="289560"/>
            <a:ext cx="557593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WHICH STANDARD IS IT?</a:t>
            </a:r>
            <a:endParaRPr/>
          </a:p>
        </p:txBody>
      </p:sp>
      <p:sp>
        <p:nvSpPr>
          <p:cNvPr id="511" name="Google Shape;511;p28"/>
          <p:cNvSpPr/>
          <p:nvPr/>
        </p:nvSpPr>
        <p:spPr>
          <a:xfrm>
            <a:off x="3749040" y="1686063"/>
            <a:ext cx="5257800" cy="4181337"/>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800" dirty="0">
                <a:solidFill>
                  <a:schemeClr val="dk1"/>
                </a:solidFill>
                <a:latin typeface="Arial"/>
                <a:ea typeface="Arial"/>
                <a:cs typeface="Arial"/>
                <a:sym typeface="Arial"/>
              </a:rPr>
              <a:t>Khi </a:t>
            </a:r>
            <a:r>
              <a:rPr lang="en-US" sz="2800" dirty="0" err="1">
                <a:solidFill>
                  <a:schemeClr val="dk1"/>
                </a:solidFill>
                <a:latin typeface="Arial"/>
                <a:ea typeface="Arial"/>
                <a:cs typeface="Arial"/>
                <a:sym typeface="Arial"/>
              </a:rPr>
              <a:t>hai</a:t>
            </a:r>
            <a:r>
              <a:rPr lang="en-US" sz="2800" dirty="0">
                <a:solidFill>
                  <a:schemeClr val="dk1"/>
                </a:solidFill>
                <a:latin typeface="Arial"/>
                <a:ea typeface="Arial"/>
                <a:cs typeface="Arial"/>
                <a:sym typeface="Arial"/>
              </a:rPr>
              <a:t> ta </a:t>
            </a:r>
            <a:r>
              <a:rPr lang="en-US" sz="2800" dirty="0" err="1">
                <a:solidFill>
                  <a:schemeClr val="dk1"/>
                </a:solidFill>
                <a:latin typeface="Arial"/>
                <a:ea typeface="Arial"/>
                <a:cs typeface="Arial"/>
                <a:sym typeface="Arial"/>
              </a:rPr>
              <a:t>về</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một</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nhà</a:t>
            </a:r>
            <a:r>
              <a:rPr lang="en-US" sz="2800" dirty="0">
                <a:solidFill>
                  <a:schemeClr val="dk1"/>
                </a:solidFill>
                <a:latin typeface="Arial"/>
                <a:ea typeface="Arial"/>
                <a:cs typeface="Arial"/>
                <a:sym typeface="Arial"/>
              </a:rPr>
              <a:t> </a:t>
            </a:r>
            <a:br>
              <a:rPr lang="en-US" sz="2800" dirty="0">
                <a:solidFill>
                  <a:schemeClr val="dk1"/>
                </a:solidFill>
                <a:latin typeface="Arial"/>
                <a:ea typeface="Arial"/>
                <a:cs typeface="Arial"/>
                <a:sym typeface="Arial"/>
              </a:rPr>
            </a:br>
            <a:r>
              <a:rPr lang="en-US" sz="2800" dirty="0" err="1">
                <a:solidFill>
                  <a:schemeClr val="dk1"/>
                </a:solidFill>
                <a:latin typeface="Arial"/>
                <a:ea typeface="Arial"/>
                <a:cs typeface="Arial"/>
                <a:sym typeface="Arial"/>
              </a:rPr>
              <a:t>Khép</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đôi</a:t>
            </a:r>
            <a:r>
              <a:rPr lang="en-US" sz="2800" dirty="0">
                <a:solidFill>
                  <a:schemeClr val="dk1"/>
                </a:solidFill>
                <a:latin typeface="Arial"/>
                <a:ea typeface="Arial"/>
                <a:cs typeface="Arial"/>
                <a:sym typeface="Arial"/>
              </a:rPr>
              <a:t> mi </a:t>
            </a:r>
            <a:r>
              <a:rPr lang="en-US" sz="2800" dirty="0" err="1">
                <a:solidFill>
                  <a:schemeClr val="dk1"/>
                </a:solidFill>
                <a:latin typeface="Arial"/>
                <a:ea typeface="Arial"/>
                <a:cs typeface="Arial"/>
                <a:sym typeface="Arial"/>
              </a:rPr>
              <a:t>chung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một</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giường</a:t>
            </a:r>
            <a:r>
              <a:rPr lang="en-US" sz="2800" dirty="0">
                <a:solidFill>
                  <a:schemeClr val="dk1"/>
                </a:solidFill>
                <a:latin typeface="Arial"/>
                <a:ea typeface="Arial"/>
                <a:cs typeface="Arial"/>
                <a:sym typeface="Arial"/>
              </a:rPr>
              <a:t> </a:t>
            </a:r>
            <a:br>
              <a:rPr lang="en-US" sz="2800" dirty="0">
                <a:solidFill>
                  <a:schemeClr val="dk1"/>
                </a:solidFill>
                <a:latin typeface="Arial"/>
                <a:ea typeface="Arial"/>
                <a:cs typeface="Arial"/>
                <a:sym typeface="Arial"/>
              </a:rPr>
            </a:br>
            <a:r>
              <a:rPr lang="en-US" sz="2800" dirty="0" err="1">
                <a:solidFill>
                  <a:schemeClr val="dk1"/>
                </a:solidFill>
                <a:latin typeface="Arial"/>
                <a:ea typeface="Arial"/>
                <a:cs typeface="Arial"/>
                <a:sym typeface="Arial"/>
              </a:rPr>
              <a:t>Đôi</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khi</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mơ</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cùng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một</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giấc</a:t>
            </a:r>
            <a:r>
              <a:rPr lang="en-US" sz="2800" dirty="0">
                <a:solidFill>
                  <a:schemeClr val="dk1"/>
                </a:solidFill>
                <a:latin typeface="Arial"/>
                <a:ea typeface="Arial"/>
                <a:cs typeface="Arial"/>
                <a:sym typeface="Arial"/>
              </a:rPr>
              <a:t> </a:t>
            </a:r>
            <a:br>
              <a:rPr lang="en-US" sz="2800" dirty="0">
                <a:solidFill>
                  <a:schemeClr val="dk1"/>
                </a:solidFill>
                <a:latin typeface="Arial"/>
                <a:ea typeface="Arial"/>
                <a:cs typeface="Arial"/>
                <a:sym typeface="Arial"/>
              </a:rPr>
            </a:br>
            <a:r>
              <a:rPr lang="en-US" sz="2800" dirty="0" err="1">
                <a:solidFill>
                  <a:schemeClr val="dk1"/>
                </a:solidFill>
                <a:latin typeface="Arial"/>
                <a:ea typeface="Arial"/>
                <a:cs typeface="Arial"/>
                <a:sym typeface="Arial"/>
              </a:rPr>
              <a:t>Thức</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giấc</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chung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một</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giờ</a:t>
            </a:r>
            <a:r>
              <a:rPr lang="en-US" sz="2800" dirty="0">
                <a:solidFill>
                  <a:schemeClr val="dk1"/>
                </a:solidFill>
                <a:latin typeface="Arial"/>
                <a:ea typeface="Arial"/>
                <a:cs typeface="Arial"/>
                <a:sym typeface="Arial"/>
              </a:rPr>
              <a:t> </a:t>
            </a:r>
            <a:br>
              <a:rPr lang="en-US" sz="2800" dirty="0">
                <a:solidFill>
                  <a:schemeClr val="dk1"/>
                </a:solidFill>
                <a:latin typeface="Arial"/>
                <a:ea typeface="Arial"/>
                <a:cs typeface="Arial"/>
                <a:sym typeface="Arial"/>
              </a:rPr>
            </a:br>
            <a:r>
              <a:rPr lang="en-US" sz="2800" dirty="0">
                <a:solidFill>
                  <a:schemeClr val="dk1"/>
                </a:solidFill>
                <a:latin typeface="Arial"/>
                <a:ea typeface="Arial"/>
                <a:cs typeface="Arial"/>
                <a:sym typeface="Arial"/>
              </a:rPr>
              <a:t>Khi </a:t>
            </a:r>
            <a:r>
              <a:rPr lang="en-US" sz="2800" dirty="0" err="1">
                <a:solidFill>
                  <a:schemeClr val="dk1"/>
                </a:solidFill>
                <a:latin typeface="Arial"/>
                <a:ea typeface="Arial"/>
                <a:cs typeface="Arial"/>
                <a:sym typeface="Arial"/>
              </a:rPr>
              <a:t>hai</a:t>
            </a:r>
            <a:r>
              <a:rPr lang="en-US" sz="2800" dirty="0">
                <a:solidFill>
                  <a:schemeClr val="dk1"/>
                </a:solidFill>
                <a:latin typeface="Arial"/>
                <a:ea typeface="Arial"/>
                <a:cs typeface="Arial"/>
                <a:sym typeface="Arial"/>
              </a:rPr>
              <a:t> ta </a:t>
            </a:r>
            <a:r>
              <a:rPr lang="en-US" sz="2800" dirty="0" err="1">
                <a:solidFill>
                  <a:schemeClr val="dk1"/>
                </a:solidFill>
                <a:latin typeface="Arial"/>
                <a:ea typeface="Arial"/>
                <a:cs typeface="Arial"/>
                <a:sym typeface="Arial"/>
              </a:rPr>
              <a:t>chung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một</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đường</a:t>
            </a:r>
            <a:r>
              <a:rPr lang="en-US" sz="2800" dirty="0">
                <a:solidFill>
                  <a:schemeClr val="dk1"/>
                </a:solidFill>
                <a:latin typeface="Arial"/>
                <a:ea typeface="Arial"/>
                <a:cs typeface="Arial"/>
                <a:sym typeface="Arial"/>
              </a:rPr>
              <a:t> </a:t>
            </a:r>
            <a:br>
              <a:rPr lang="en-US" sz="2800" dirty="0">
                <a:solidFill>
                  <a:schemeClr val="dk1"/>
                </a:solidFill>
                <a:latin typeface="Arial"/>
                <a:ea typeface="Arial"/>
                <a:cs typeface="Arial"/>
                <a:sym typeface="Arial"/>
              </a:rPr>
            </a:br>
            <a:r>
              <a:rPr lang="en-US" sz="2800" dirty="0">
                <a:solidFill>
                  <a:schemeClr val="dk1"/>
                </a:solidFill>
                <a:latin typeface="Arial"/>
                <a:ea typeface="Arial"/>
                <a:cs typeface="Arial"/>
                <a:sym typeface="Arial"/>
              </a:rPr>
              <a:t>Ta </a:t>
            </a:r>
            <a:r>
              <a:rPr lang="en-US" sz="2800" dirty="0" err="1">
                <a:solidFill>
                  <a:schemeClr val="dk1"/>
                </a:solidFill>
                <a:latin typeface="Arial"/>
                <a:ea typeface="Arial"/>
                <a:cs typeface="Arial"/>
                <a:sym typeface="Arial"/>
              </a:rPr>
              <a:t>vui</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chung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một</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nỗi</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vui</a:t>
            </a:r>
            <a:r>
              <a:rPr lang="en-US" sz="2800" dirty="0">
                <a:solidFill>
                  <a:schemeClr val="dk1"/>
                </a:solidFill>
                <a:latin typeface="Arial"/>
                <a:ea typeface="Arial"/>
                <a:cs typeface="Arial"/>
                <a:sym typeface="Arial"/>
              </a:rPr>
              <a:t> </a:t>
            </a:r>
            <a:br>
              <a:rPr lang="en-US" sz="2800" dirty="0">
                <a:solidFill>
                  <a:schemeClr val="dk1"/>
                </a:solidFill>
                <a:latin typeface="Arial"/>
                <a:ea typeface="Arial"/>
                <a:cs typeface="Arial"/>
                <a:sym typeface="Arial"/>
              </a:rPr>
            </a:br>
            <a:r>
              <a:rPr lang="en-US" sz="2800" dirty="0" err="1">
                <a:solidFill>
                  <a:schemeClr val="dk1"/>
                </a:solidFill>
                <a:latin typeface="Arial"/>
                <a:ea typeface="Arial"/>
                <a:cs typeface="Arial"/>
                <a:sym typeface="Arial"/>
              </a:rPr>
              <a:t>Nước</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mắt</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rơi</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một</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dòng</a:t>
            </a:r>
            <a:r>
              <a:rPr lang="en-US" sz="2800" dirty="0">
                <a:solidFill>
                  <a:schemeClr val="dk1"/>
                </a:solidFill>
                <a:latin typeface="Arial"/>
                <a:ea typeface="Arial"/>
                <a:cs typeface="Arial"/>
                <a:sym typeface="Arial"/>
              </a:rPr>
              <a:t> </a:t>
            </a:r>
            <a:br>
              <a:rPr lang="en-US" sz="2800" dirty="0">
                <a:solidFill>
                  <a:schemeClr val="dk1"/>
                </a:solidFill>
                <a:latin typeface="Arial"/>
                <a:ea typeface="Arial"/>
                <a:cs typeface="Arial"/>
                <a:sym typeface="Arial"/>
              </a:rPr>
            </a:br>
            <a:r>
              <a:rPr lang="en-US" sz="2800" dirty="0" err="1">
                <a:solidFill>
                  <a:schemeClr val="dk1"/>
                </a:solidFill>
                <a:latin typeface="Arial"/>
                <a:ea typeface="Arial"/>
                <a:cs typeface="Arial"/>
                <a:sym typeface="Arial"/>
              </a:rPr>
              <a:t>Sống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chung</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nhau</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một</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đời</a:t>
            </a:r>
            <a:r>
              <a:rPr lang="en-US" sz="2800" dirty="0">
                <a:solidFill>
                  <a:schemeClr val="dk1"/>
                </a:solidFill>
                <a:latin typeface="Arial"/>
                <a:ea typeface="Arial"/>
                <a:cs typeface="Arial"/>
                <a:sym typeface="Arial"/>
              </a:rPr>
              <a:t> </a:t>
            </a:r>
            <a:endParaRPr sz="2800" dirty="0">
              <a:solidFill>
                <a:schemeClr val="dk1"/>
              </a:solidFill>
              <a:latin typeface="Arial"/>
              <a:ea typeface="Arial"/>
              <a:cs typeface="Arial"/>
              <a:sym typeface="Arial"/>
            </a:endParaRPr>
          </a:p>
        </p:txBody>
      </p:sp>
      <p:pic>
        <p:nvPicPr>
          <p:cNvPr id="512" name="Google Shape;512;p28"/>
          <p:cNvPicPr preferRelativeResize="0"/>
          <p:nvPr/>
        </p:nvPicPr>
        <p:blipFill rotWithShape="1">
          <a:blip r:embed="rId3">
            <a:alphaModFix/>
          </a:blip>
          <a:srcRect/>
          <a:stretch/>
        </p:blipFill>
        <p:spPr>
          <a:xfrm>
            <a:off x="92237" y="1323032"/>
            <a:ext cx="3564565" cy="2743200"/>
          </a:xfrm>
          <a:prstGeom prst="rect">
            <a:avLst/>
          </a:prstGeom>
          <a:noFill/>
          <a:ln>
            <a:noFill/>
          </a:ln>
          <a:effectLst>
            <a:outerShdw blurRad="292100" dist="139700" dir="2700000" algn="tl" rotWithShape="0">
              <a:srgbClr val="333333">
                <a:alpha val="64705"/>
              </a:srgbClr>
            </a:outerShdw>
          </a:effectLst>
        </p:spPr>
      </p:pic>
      <p:sp>
        <p:nvSpPr>
          <p:cNvPr id="513" name="Google Shape;513;p28"/>
          <p:cNvSpPr txBox="1"/>
          <p:nvPr/>
        </p:nvSpPr>
        <p:spPr>
          <a:xfrm>
            <a:off x="861695" y="6069827"/>
            <a:ext cx="69342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Logical consistency</a:t>
            </a:r>
            <a:endParaRPr/>
          </a:p>
        </p:txBody>
      </p:sp>
      <p:sp>
        <p:nvSpPr>
          <p:cNvPr id="514" name="Google Shape;514;p28"/>
          <p:cNvSpPr txBox="1"/>
          <p:nvPr/>
        </p:nvSpPr>
        <p:spPr>
          <a:xfrm>
            <a:off x="4662487" y="1143000"/>
            <a:ext cx="288131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MỘT NHÀ</a:t>
            </a:r>
            <a:endParaRPr sz="1800" b="1">
              <a:solidFill>
                <a:schemeClr val="dk1"/>
              </a:solidFill>
              <a:latin typeface="Arial"/>
              <a:ea typeface="Arial"/>
              <a:cs typeface="Arial"/>
              <a:sym typeface="Arial"/>
            </a:endParaRPr>
          </a:p>
        </p:txBody>
      </p:sp>
      <p:cxnSp>
        <p:nvCxnSpPr>
          <p:cNvPr id="515" name="Google Shape;515;p28"/>
          <p:cNvCxnSpPr>
            <a:endCxn id="514" idx="2"/>
          </p:cNvCxnSpPr>
          <p:nvPr/>
        </p:nvCxnSpPr>
        <p:spPr>
          <a:xfrm>
            <a:off x="5410144" y="1604665"/>
            <a:ext cx="693000" cy="0"/>
          </a:xfrm>
          <a:prstGeom prst="straightConnector1">
            <a:avLst/>
          </a:prstGeom>
          <a:noFill/>
          <a:ln w="25400" cap="flat" cmpd="sng">
            <a:solidFill>
              <a:srgbClr val="44ADE1"/>
            </a:solidFill>
            <a:prstDash val="solid"/>
            <a:round/>
            <a:headEnd type="none" w="sm" len="sm"/>
            <a:tailEnd type="none" w="sm" len="sm"/>
          </a:ln>
        </p:spPr>
      </p:cxnSp>
      <p:cxnSp>
        <p:nvCxnSpPr>
          <p:cNvPr id="516" name="Google Shape;516;p28"/>
          <p:cNvCxnSpPr/>
          <p:nvPr/>
        </p:nvCxnSpPr>
        <p:spPr>
          <a:xfrm>
            <a:off x="5933440" y="2209800"/>
            <a:ext cx="692944" cy="0"/>
          </a:xfrm>
          <a:prstGeom prst="straightConnector1">
            <a:avLst/>
          </a:prstGeom>
          <a:noFill/>
          <a:ln w="25400" cap="flat" cmpd="sng">
            <a:solidFill>
              <a:srgbClr val="44ADE1"/>
            </a:solidFill>
            <a:prstDash val="solid"/>
            <a:round/>
            <a:headEnd type="none" w="sm" len="sm"/>
            <a:tailEnd type="none" w="sm" len="sm"/>
          </a:ln>
        </p:spPr>
      </p:cxnSp>
      <p:cxnSp>
        <p:nvCxnSpPr>
          <p:cNvPr id="517" name="Google Shape;517;p28"/>
          <p:cNvCxnSpPr/>
          <p:nvPr/>
        </p:nvCxnSpPr>
        <p:spPr>
          <a:xfrm>
            <a:off x="6850856" y="2743200"/>
            <a:ext cx="692944" cy="0"/>
          </a:xfrm>
          <a:prstGeom prst="straightConnector1">
            <a:avLst/>
          </a:prstGeom>
          <a:noFill/>
          <a:ln w="25400" cap="flat" cmpd="sng">
            <a:solidFill>
              <a:srgbClr val="44ADE1"/>
            </a:solidFill>
            <a:prstDash val="solid"/>
            <a:round/>
            <a:headEnd type="none" w="sm" len="sm"/>
            <a:tailEnd type="none" w="sm" len="sm"/>
          </a:ln>
        </p:spPr>
      </p:cxnSp>
      <p:cxnSp>
        <p:nvCxnSpPr>
          <p:cNvPr id="518" name="Google Shape;518;p28"/>
          <p:cNvCxnSpPr/>
          <p:nvPr/>
        </p:nvCxnSpPr>
        <p:spPr>
          <a:xfrm>
            <a:off x="6504384" y="3200400"/>
            <a:ext cx="692944" cy="0"/>
          </a:xfrm>
          <a:prstGeom prst="straightConnector1">
            <a:avLst/>
          </a:prstGeom>
          <a:noFill/>
          <a:ln w="25400" cap="flat" cmpd="sng">
            <a:solidFill>
              <a:srgbClr val="44ADE1"/>
            </a:solidFill>
            <a:prstDash val="solid"/>
            <a:round/>
            <a:headEnd type="none" w="sm" len="sm"/>
            <a:tailEnd type="none" w="sm" len="sm"/>
          </a:ln>
        </p:spPr>
      </p:cxnSp>
      <p:cxnSp>
        <p:nvCxnSpPr>
          <p:cNvPr id="519" name="Google Shape;519;p28"/>
          <p:cNvCxnSpPr/>
          <p:nvPr/>
        </p:nvCxnSpPr>
        <p:spPr>
          <a:xfrm>
            <a:off x="6504384" y="3764031"/>
            <a:ext cx="692944" cy="0"/>
          </a:xfrm>
          <a:prstGeom prst="straightConnector1">
            <a:avLst/>
          </a:prstGeom>
          <a:noFill/>
          <a:ln w="25400" cap="flat" cmpd="sng">
            <a:solidFill>
              <a:srgbClr val="44ADE1"/>
            </a:solidFill>
            <a:prstDash val="solid"/>
            <a:round/>
            <a:headEnd type="none" w="sm" len="sm"/>
            <a:tailEnd type="none" w="sm" len="sm"/>
          </a:ln>
        </p:spPr>
      </p:cxnSp>
      <p:cxnSp>
        <p:nvCxnSpPr>
          <p:cNvPr id="520" name="Google Shape;520;p28"/>
          <p:cNvCxnSpPr/>
          <p:nvPr/>
        </p:nvCxnSpPr>
        <p:spPr>
          <a:xfrm>
            <a:off x="6504384" y="4267200"/>
            <a:ext cx="692944" cy="0"/>
          </a:xfrm>
          <a:prstGeom prst="straightConnector1">
            <a:avLst/>
          </a:prstGeom>
          <a:noFill/>
          <a:ln w="25400" cap="flat" cmpd="sng">
            <a:solidFill>
              <a:srgbClr val="44ADE1"/>
            </a:solidFill>
            <a:prstDash val="solid"/>
            <a:round/>
            <a:headEnd type="none" w="sm" len="sm"/>
            <a:tailEnd type="none" w="sm" len="sm"/>
          </a:ln>
        </p:spPr>
      </p:cxnSp>
      <p:cxnSp>
        <p:nvCxnSpPr>
          <p:cNvPr id="521" name="Google Shape;521;p28"/>
          <p:cNvCxnSpPr/>
          <p:nvPr/>
        </p:nvCxnSpPr>
        <p:spPr>
          <a:xfrm>
            <a:off x="5933440" y="4724400"/>
            <a:ext cx="570944" cy="0"/>
          </a:xfrm>
          <a:prstGeom prst="straightConnector1">
            <a:avLst/>
          </a:prstGeom>
          <a:noFill/>
          <a:ln w="25400" cap="flat" cmpd="sng">
            <a:solidFill>
              <a:srgbClr val="44ADE1"/>
            </a:solidFill>
            <a:prstDash val="solid"/>
            <a:round/>
            <a:headEnd type="none" w="sm" len="sm"/>
            <a:tailEnd type="none" w="sm" len="sm"/>
          </a:ln>
        </p:spPr>
      </p:cxnSp>
      <p:cxnSp>
        <p:nvCxnSpPr>
          <p:cNvPr id="522" name="Google Shape;522;p28"/>
          <p:cNvCxnSpPr/>
          <p:nvPr/>
        </p:nvCxnSpPr>
        <p:spPr>
          <a:xfrm>
            <a:off x="6058456" y="5257800"/>
            <a:ext cx="570944" cy="0"/>
          </a:xfrm>
          <a:prstGeom prst="straightConnector1">
            <a:avLst/>
          </a:prstGeom>
          <a:noFill/>
          <a:ln w="25400" cap="flat" cmpd="sng">
            <a:solidFill>
              <a:srgbClr val="44ADE1"/>
            </a:solidFill>
            <a:prstDash val="solid"/>
            <a:round/>
            <a:headEnd type="none" w="sm" len="sm"/>
            <a:tailEnd type="none" w="sm" len="sm"/>
          </a:ln>
        </p:spPr>
      </p:cxnSp>
      <p:cxnSp>
        <p:nvCxnSpPr>
          <p:cNvPr id="523" name="Google Shape;523;p28"/>
          <p:cNvCxnSpPr/>
          <p:nvPr/>
        </p:nvCxnSpPr>
        <p:spPr>
          <a:xfrm>
            <a:off x="6705600" y="5791200"/>
            <a:ext cx="570944" cy="0"/>
          </a:xfrm>
          <a:prstGeom prst="straightConnector1">
            <a:avLst/>
          </a:prstGeom>
          <a:noFill/>
          <a:ln w="25400" cap="flat" cmpd="sng">
            <a:solidFill>
              <a:srgbClr val="44ADE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13"/>
                                        </p:tgtEl>
                                        <p:attrNameLst>
                                          <p:attrName>style.visibility</p:attrName>
                                        </p:attrNameLst>
                                      </p:cBhvr>
                                      <p:to>
                                        <p:strVal val="visible"/>
                                      </p:to>
                                    </p:set>
                                    <p:animEffect transition="in" filter="fade">
                                      <p:cBhvr>
                                        <p:cTn id="35" dur="5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30" descr="You say you love the rain... | Quotes &amp;amp; Writings by The Joker | YourQuote"/>
          <p:cNvPicPr preferRelativeResize="0"/>
          <p:nvPr/>
        </p:nvPicPr>
        <p:blipFill rotWithShape="1">
          <a:blip r:embed="rId3">
            <a:alphaModFix/>
          </a:blip>
          <a:srcRect/>
          <a:stretch/>
        </p:blipFill>
        <p:spPr>
          <a:xfrm>
            <a:off x="3657600" y="876300"/>
            <a:ext cx="5105400" cy="5105400"/>
          </a:xfrm>
          <a:prstGeom prst="rect">
            <a:avLst/>
          </a:prstGeom>
          <a:noFill/>
          <a:ln>
            <a:noFill/>
          </a:ln>
        </p:spPr>
      </p:pic>
      <p:sp>
        <p:nvSpPr>
          <p:cNvPr id="530" name="Google Shape;530;p30"/>
          <p:cNvSpPr txBox="1"/>
          <p:nvPr/>
        </p:nvSpPr>
        <p:spPr>
          <a:xfrm>
            <a:off x="3429000" y="6172200"/>
            <a:ext cx="5791200" cy="519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practical consistency</a:t>
            </a:r>
            <a:endParaRPr/>
          </a:p>
        </p:txBody>
      </p:sp>
      <p:sp>
        <p:nvSpPr>
          <p:cNvPr id="531" name="Google Shape;531;p30"/>
          <p:cNvSpPr txBox="1"/>
          <p:nvPr/>
        </p:nvSpPr>
        <p:spPr>
          <a:xfrm>
            <a:off x="1707832" y="153055"/>
            <a:ext cx="5728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WHICH STANDARD IS MISSING?</a:t>
            </a:r>
            <a:endParaRPr/>
          </a:p>
        </p:txBody>
      </p:sp>
      <p:pic>
        <p:nvPicPr>
          <p:cNvPr id="532" name="Google Shape;532;p30"/>
          <p:cNvPicPr preferRelativeResize="0"/>
          <p:nvPr/>
        </p:nvPicPr>
        <p:blipFill rotWithShape="1">
          <a:blip r:embed="rId4">
            <a:alphaModFix/>
          </a:blip>
          <a:srcRect/>
          <a:stretch/>
        </p:blipFill>
        <p:spPr>
          <a:xfrm>
            <a:off x="-8254" y="5068189"/>
            <a:ext cx="2950526" cy="1842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fade">
                                      <p:cBhvr>
                                        <p:cTn id="7" dur="5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13a30ecf260_0_17"/>
          <p:cNvSpPr txBox="1"/>
          <p:nvPr/>
        </p:nvSpPr>
        <p:spPr>
          <a:xfrm>
            <a:off x="3429000" y="6172200"/>
            <a:ext cx="5791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practical consistency</a:t>
            </a:r>
            <a:endParaRPr/>
          </a:p>
        </p:txBody>
      </p:sp>
      <p:sp>
        <p:nvSpPr>
          <p:cNvPr id="538" name="Google Shape;538;g13a30ecf260_0_17"/>
          <p:cNvSpPr txBox="1"/>
          <p:nvPr/>
        </p:nvSpPr>
        <p:spPr>
          <a:xfrm>
            <a:off x="1707832" y="153055"/>
            <a:ext cx="5728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WHICH STANDARD IS MISSING?</a:t>
            </a:r>
            <a:endParaRPr/>
          </a:p>
        </p:txBody>
      </p:sp>
      <p:pic>
        <p:nvPicPr>
          <p:cNvPr id="539" name="Google Shape;539;g13a30ecf260_0_17"/>
          <p:cNvPicPr preferRelativeResize="0"/>
          <p:nvPr/>
        </p:nvPicPr>
        <p:blipFill rotWithShape="1">
          <a:blip r:embed="rId3">
            <a:alphaModFix/>
          </a:blip>
          <a:srcRect/>
          <a:stretch/>
        </p:blipFill>
        <p:spPr>
          <a:xfrm>
            <a:off x="-8254" y="5068189"/>
            <a:ext cx="2950526" cy="1842440"/>
          </a:xfrm>
          <a:prstGeom prst="rect">
            <a:avLst/>
          </a:prstGeom>
          <a:noFill/>
          <a:ln>
            <a:noFill/>
          </a:ln>
        </p:spPr>
      </p:pic>
      <p:pic>
        <p:nvPicPr>
          <p:cNvPr id="540" name="Google Shape;540;g13a30ecf260_0_17"/>
          <p:cNvPicPr preferRelativeResize="0"/>
          <p:nvPr/>
        </p:nvPicPr>
        <p:blipFill>
          <a:blip r:embed="rId4">
            <a:alphaModFix/>
          </a:blip>
          <a:stretch>
            <a:fillRect/>
          </a:stretch>
        </p:blipFill>
        <p:spPr>
          <a:xfrm>
            <a:off x="4907900" y="1057375"/>
            <a:ext cx="3786775" cy="2919250"/>
          </a:xfrm>
          <a:prstGeom prst="rect">
            <a:avLst/>
          </a:prstGeom>
          <a:noFill/>
          <a:ln>
            <a:noFill/>
          </a:ln>
        </p:spPr>
      </p:pic>
      <p:pic>
        <p:nvPicPr>
          <p:cNvPr id="541" name="Google Shape;541;g13a30ecf260_0_17"/>
          <p:cNvPicPr preferRelativeResize="0"/>
          <p:nvPr/>
        </p:nvPicPr>
        <p:blipFill>
          <a:blip r:embed="rId5">
            <a:alphaModFix/>
          </a:blip>
          <a:stretch>
            <a:fillRect/>
          </a:stretch>
        </p:blipFill>
        <p:spPr>
          <a:xfrm>
            <a:off x="376175" y="1057375"/>
            <a:ext cx="3972698" cy="2832875"/>
          </a:xfrm>
          <a:prstGeom prst="rect">
            <a:avLst/>
          </a:prstGeom>
          <a:noFill/>
          <a:ln>
            <a:noFill/>
          </a:ln>
        </p:spPr>
      </p:pic>
      <p:sp>
        <p:nvSpPr>
          <p:cNvPr id="542" name="Google Shape;542;g13a30ecf260_0_17"/>
          <p:cNvSpPr txBox="1"/>
          <p:nvPr/>
        </p:nvSpPr>
        <p:spPr>
          <a:xfrm>
            <a:off x="-75" y="4060713"/>
            <a:ext cx="9144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232323"/>
                </a:solidFill>
                <a:highlight>
                  <a:srgbClr val="FFFFFF"/>
                </a:highlight>
              </a:rPr>
              <a:t>So far, more than 30 health officials, including three seniors from the Ministry of Health and the Ministry of Science and Technology, and eight directors of provincial centers for disease control (CDC), have been arrested for receiving 'commissions' as kickbacks from Viet A Technology Corporation (Viet A Corp.), which had illegally raised prices of test kits to earn huge profits. They all claimed not to have received any commissions from Viet A Corp.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5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46"/>
        <p:cNvGrpSpPr/>
        <p:nvPr/>
      </p:nvGrpSpPr>
      <p:grpSpPr>
        <a:xfrm>
          <a:off x="0" y="0"/>
          <a:ext cx="0" cy="0"/>
          <a:chOff x="0" y="0"/>
          <a:chExt cx="0" cy="0"/>
        </a:xfrm>
      </p:grpSpPr>
      <p:sp>
        <p:nvSpPr>
          <p:cNvPr id="547" name="Google Shape;547;p32"/>
          <p:cNvSpPr txBox="1">
            <a:spLocks noGrp="1"/>
          </p:cNvSpPr>
          <p:nvPr>
            <p:ph type="body" idx="1"/>
          </p:nvPr>
        </p:nvSpPr>
        <p:spPr>
          <a:xfrm>
            <a:off x="3124200" y="948703"/>
            <a:ext cx="6051549" cy="1586144"/>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2400"/>
              <a:buFont typeface="Noto Sans Symbols"/>
              <a:buNone/>
            </a:pPr>
            <a:r>
              <a:rPr lang="en-US" sz="2400" dirty="0"/>
              <a:t>	</a:t>
            </a:r>
            <a:r>
              <a:rPr lang="en-US" sz="2400" b="1" dirty="0"/>
              <a:t>Nun</a:t>
            </a:r>
            <a:r>
              <a:rPr lang="en-US" sz="2400" dirty="0"/>
              <a:t>: I have to wear a bathrobe when having a bath. Because God sees everything, he will see through the door.    </a:t>
            </a:r>
            <a:endParaRPr dirty="0"/>
          </a:p>
        </p:txBody>
      </p:sp>
      <p:sp>
        <p:nvSpPr>
          <p:cNvPr id="548" name="Google Shape;548;p32"/>
          <p:cNvSpPr txBox="1"/>
          <p:nvPr/>
        </p:nvSpPr>
        <p:spPr>
          <a:xfrm>
            <a:off x="3581400" y="5684043"/>
            <a:ext cx="55372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logical correctness</a:t>
            </a:r>
            <a:endParaRPr/>
          </a:p>
        </p:txBody>
      </p:sp>
      <p:pic>
        <p:nvPicPr>
          <p:cNvPr id="549" name="Google Shape;549;p32"/>
          <p:cNvPicPr preferRelativeResize="0"/>
          <p:nvPr/>
        </p:nvPicPr>
        <p:blipFill rotWithShape="1">
          <a:blip r:embed="rId3">
            <a:alphaModFix/>
          </a:blip>
          <a:srcRect/>
          <a:stretch/>
        </p:blipFill>
        <p:spPr>
          <a:xfrm>
            <a:off x="914400" y="948703"/>
            <a:ext cx="1828800" cy="2619314"/>
          </a:xfrm>
          <a:prstGeom prst="rect">
            <a:avLst/>
          </a:prstGeom>
          <a:noFill/>
          <a:ln>
            <a:noFill/>
          </a:ln>
        </p:spPr>
      </p:pic>
      <p:sp>
        <p:nvSpPr>
          <p:cNvPr id="550" name="Google Shape;550;p32"/>
          <p:cNvSpPr txBox="1"/>
          <p:nvPr/>
        </p:nvSpPr>
        <p:spPr>
          <a:xfrm>
            <a:off x="609600" y="190442"/>
            <a:ext cx="76200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Does the nun make a right decision?</a:t>
            </a:r>
            <a:endParaRPr/>
          </a:p>
        </p:txBody>
      </p:sp>
      <p:sp>
        <p:nvSpPr>
          <p:cNvPr id="551" name="Google Shape;551;p32"/>
          <p:cNvSpPr txBox="1"/>
          <p:nvPr/>
        </p:nvSpPr>
        <p:spPr>
          <a:xfrm>
            <a:off x="3756025" y="3733800"/>
            <a:ext cx="5334000" cy="93794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a:solidFill>
                  <a:schemeClr val="dk1"/>
                </a:solidFill>
                <a:latin typeface="Arial"/>
                <a:ea typeface="Arial"/>
                <a:cs typeface="Arial"/>
                <a:sym typeface="Arial"/>
              </a:rPr>
              <a:t>No, if God sees everything, He can see through her bathrobe. </a:t>
            </a:r>
            <a:endParaRPr/>
          </a:p>
        </p:txBody>
      </p:sp>
      <p:pic>
        <p:nvPicPr>
          <p:cNvPr id="552" name="Google Shape;552;p32"/>
          <p:cNvPicPr preferRelativeResize="0"/>
          <p:nvPr/>
        </p:nvPicPr>
        <p:blipFill rotWithShape="1">
          <a:blip r:embed="rId4">
            <a:alphaModFix/>
          </a:blip>
          <a:srcRect/>
          <a:stretch/>
        </p:blipFill>
        <p:spPr>
          <a:xfrm>
            <a:off x="-8254" y="5068189"/>
            <a:ext cx="2950527" cy="18424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3" descr="28 Confusing Signs That Can&amp;amp;#39;t Make Up Their Damn Mind"/>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558" name="Google Shape;558;p33"/>
          <p:cNvPicPr preferRelativeResize="0"/>
          <p:nvPr/>
        </p:nvPicPr>
        <p:blipFill rotWithShape="1">
          <a:blip r:embed="rId3">
            <a:alphaModFix/>
          </a:blip>
          <a:srcRect/>
          <a:stretch/>
        </p:blipFill>
        <p:spPr>
          <a:xfrm>
            <a:off x="3918110" y="1355730"/>
            <a:ext cx="4567237" cy="3988721"/>
          </a:xfrm>
          <a:prstGeom prst="rect">
            <a:avLst/>
          </a:prstGeom>
          <a:noFill/>
          <a:ln>
            <a:noFill/>
          </a:ln>
        </p:spPr>
      </p:pic>
      <p:sp>
        <p:nvSpPr>
          <p:cNvPr id="559" name="Google Shape;559;p33"/>
          <p:cNvSpPr txBox="1"/>
          <p:nvPr/>
        </p:nvSpPr>
        <p:spPr>
          <a:xfrm>
            <a:off x="2743200" y="6019800"/>
            <a:ext cx="69342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logical correctness</a:t>
            </a:r>
            <a:endParaRPr/>
          </a:p>
        </p:txBody>
      </p:sp>
      <p:sp>
        <p:nvSpPr>
          <p:cNvPr id="560" name="Google Shape;560;p33"/>
          <p:cNvSpPr txBox="1"/>
          <p:nvPr/>
        </p:nvSpPr>
        <p:spPr>
          <a:xfrm>
            <a:off x="952500" y="176212"/>
            <a:ext cx="6934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Which standard is missing?  </a:t>
            </a:r>
            <a:endParaRPr sz="2800" b="1">
              <a:solidFill>
                <a:schemeClr val="dk1"/>
              </a:solidFill>
              <a:latin typeface="Arial"/>
              <a:ea typeface="Arial"/>
              <a:cs typeface="Arial"/>
              <a:sym typeface="Arial"/>
            </a:endParaRPr>
          </a:p>
        </p:txBody>
      </p:sp>
      <p:pic>
        <p:nvPicPr>
          <p:cNvPr id="561" name="Google Shape;561;p33"/>
          <p:cNvPicPr preferRelativeResize="0"/>
          <p:nvPr/>
        </p:nvPicPr>
        <p:blipFill rotWithShape="1">
          <a:blip r:embed="rId4">
            <a:alphaModFix/>
          </a:blip>
          <a:srcRect/>
          <a:stretch/>
        </p:blipFill>
        <p:spPr>
          <a:xfrm>
            <a:off x="-8254" y="5068189"/>
            <a:ext cx="2950527" cy="1842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34"/>
          <p:cNvPicPr preferRelativeResize="0"/>
          <p:nvPr/>
        </p:nvPicPr>
        <p:blipFill rotWithShape="1">
          <a:blip r:embed="rId3">
            <a:alphaModFix/>
          </a:blip>
          <a:srcRect/>
          <a:stretch/>
        </p:blipFill>
        <p:spPr>
          <a:xfrm>
            <a:off x="3592350" y="1487246"/>
            <a:ext cx="5067300" cy="2637569"/>
          </a:xfrm>
          <a:prstGeom prst="rect">
            <a:avLst/>
          </a:prstGeom>
          <a:noFill/>
          <a:ln>
            <a:noFill/>
          </a:ln>
        </p:spPr>
      </p:pic>
      <p:sp>
        <p:nvSpPr>
          <p:cNvPr id="568" name="Google Shape;568;p34"/>
          <p:cNvSpPr txBox="1"/>
          <p:nvPr/>
        </p:nvSpPr>
        <p:spPr>
          <a:xfrm>
            <a:off x="3339600" y="5970435"/>
            <a:ext cx="4495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completeness</a:t>
            </a:r>
            <a:endParaRPr/>
          </a:p>
        </p:txBody>
      </p:sp>
      <p:sp>
        <p:nvSpPr>
          <p:cNvPr id="569" name="Google Shape;569;p34"/>
          <p:cNvSpPr txBox="1"/>
          <p:nvPr/>
        </p:nvSpPr>
        <p:spPr>
          <a:xfrm>
            <a:off x="1905000" y="381000"/>
            <a:ext cx="5728335"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WHICH STANDARD IS MISSING?</a:t>
            </a:r>
            <a:endParaRPr sz="1100" dirty="0"/>
          </a:p>
        </p:txBody>
      </p:sp>
      <p:pic>
        <p:nvPicPr>
          <p:cNvPr id="570" name="Google Shape;570;p34"/>
          <p:cNvPicPr preferRelativeResize="0"/>
          <p:nvPr/>
        </p:nvPicPr>
        <p:blipFill rotWithShape="1">
          <a:blip r:embed="rId4">
            <a:alphaModFix/>
          </a:blip>
          <a:srcRect/>
          <a:stretch/>
        </p:blipFill>
        <p:spPr>
          <a:xfrm>
            <a:off x="-8254" y="5068189"/>
            <a:ext cx="2950527" cy="1842440"/>
          </a:xfrm>
          <a:prstGeom prst="rect">
            <a:avLst/>
          </a:prstGeom>
          <a:noFill/>
          <a:ln>
            <a:noFill/>
          </a:ln>
        </p:spPr>
      </p:pic>
      <p:pic>
        <p:nvPicPr>
          <p:cNvPr id="571" name="Google Shape;571;p34"/>
          <p:cNvPicPr preferRelativeResize="0"/>
          <p:nvPr/>
        </p:nvPicPr>
        <p:blipFill>
          <a:blip r:embed="rId5">
            <a:alphaModFix/>
          </a:blip>
          <a:stretch>
            <a:fillRect/>
          </a:stretch>
        </p:blipFill>
        <p:spPr>
          <a:xfrm>
            <a:off x="597875" y="1124795"/>
            <a:ext cx="2485166" cy="3497642"/>
          </a:xfrm>
          <a:prstGeom prst="rect">
            <a:avLst/>
          </a:prstGeom>
          <a:noFill/>
          <a:ln>
            <a:noFill/>
          </a:ln>
        </p:spPr>
      </p:pic>
      <p:sp>
        <p:nvSpPr>
          <p:cNvPr id="572" name="Google Shape;572;p34"/>
          <p:cNvSpPr/>
          <p:nvPr/>
        </p:nvSpPr>
        <p:spPr>
          <a:xfrm>
            <a:off x="6899825" y="3304600"/>
            <a:ext cx="808800" cy="677700"/>
          </a:xfrm>
          <a:prstGeom prst="ellipse">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76"/>
        <p:cNvGrpSpPr/>
        <p:nvPr/>
      </p:nvGrpSpPr>
      <p:grpSpPr>
        <a:xfrm>
          <a:off x="0" y="0"/>
          <a:ext cx="0" cy="0"/>
          <a:chOff x="0" y="0"/>
          <a:chExt cx="0" cy="0"/>
        </a:xfrm>
      </p:grpSpPr>
      <p:pic>
        <p:nvPicPr>
          <p:cNvPr id="577" name="Google Shape;577;p35"/>
          <p:cNvPicPr preferRelativeResize="0"/>
          <p:nvPr/>
        </p:nvPicPr>
        <p:blipFill rotWithShape="1">
          <a:blip r:embed="rId3">
            <a:alphaModFix/>
          </a:blip>
          <a:srcRect/>
          <a:stretch/>
        </p:blipFill>
        <p:spPr>
          <a:xfrm>
            <a:off x="685799" y="1676400"/>
            <a:ext cx="3476625" cy="3476625"/>
          </a:xfrm>
          <a:prstGeom prst="rect">
            <a:avLst/>
          </a:prstGeom>
          <a:noFill/>
          <a:ln>
            <a:noFill/>
          </a:ln>
          <a:effectLst>
            <a:outerShdw blurRad="292100" dist="139700" dir="2700000" algn="tl" rotWithShape="0">
              <a:srgbClr val="333333">
                <a:alpha val="64705"/>
              </a:srgbClr>
            </a:outerShdw>
          </a:effectLst>
        </p:spPr>
      </p:pic>
      <p:pic>
        <p:nvPicPr>
          <p:cNvPr id="578" name="Google Shape;578;p35"/>
          <p:cNvPicPr preferRelativeResize="0"/>
          <p:nvPr/>
        </p:nvPicPr>
        <p:blipFill rotWithShape="1">
          <a:blip r:embed="rId4">
            <a:alphaModFix/>
          </a:blip>
          <a:srcRect/>
          <a:stretch/>
        </p:blipFill>
        <p:spPr>
          <a:xfrm>
            <a:off x="5059680" y="1676400"/>
            <a:ext cx="3505200" cy="3505200"/>
          </a:xfrm>
          <a:prstGeom prst="rect">
            <a:avLst/>
          </a:prstGeom>
          <a:noFill/>
          <a:ln>
            <a:noFill/>
          </a:ln>
          <a:effectLst>
            <a:outerShdw blurRad="292100" dist="139700" dir="2700000" algn="tl" rotWithShape="0">
              <a:srgbClr val="333333">
                <a:alpha val="64705"/>
              </a:srgbClr>
            </a:outerShdw>
          </a:effectLst>
        </p:spPr>
      </p:pic>
      <p:sp>
        <p:nvSpPr>
          <p:cNvPr id="579" name="Google Shape;579;p35"/>
          <p:cNvSpPr txBox="1"/>
          <p:nvPr/>
        </p:nvSpPr>
        <p:spPr>
          <a:xfrm>
            <a:off x="1066800" y="5410200"/>
            <a:ext cx="2743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Optimism</a:t>
            </a:r>
            <a:endParaRPr/>
          </a:p>
        </p:txBody>
      </p:sp>
      <p:sp>
        <p:nvSpPr>
          <p:cNvPr id="580" name="Google Shape;580;p35"/>
          <p:cNvSpPr txBox="1"/>
          <p:nvPr/>
        </p:nvSpPr>
        <p:spPr>
          <a:xfrm>
            <a:off x="4648200" y="5410200"/>
            <a:ext cx="4495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Constructive pessimism</a:t>
            </a:r>
            <a:endParaRPr/>
          </a:p>
        </p:txBody>
      </p:sp>
      <p:sp>
        <p:nvSpPr>
          <p:cNvPr id="581" name="Google Shape;581;p35"/>
          <p:cNvSpPr txBox="1"/>
          <p:nvPr/>
        </p:nvSpPr>
        <p:spPr>
          <a:xfrm>
            <a:off x="242316" y="6162020"/>
            <a:ext cx="865936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Nope, they complete the point </a:t>
            </a:r>
            <a:r>
              <a:rPr lang="vi-VN" sz="2400" b="1" dirty="0">
                <a:solidFill>
                  <a:schemeClr val="dk1"/>
                </a:solidFill>
                <a:latin typeface="Arial"/>
                <a:ea typeface="Arial"/>
                <a:cs typeface="Arial"/>
                <a:sym typeface="Arial"/>
              </a:rPr>
              <a:t>from </a:t>
            </a:r>
            <a:r>
              <a:rPr lang="en-US" sz="2400" b="1" dirty="0">
                <a:solidFill>
                  <a:schemeClr val="dk1"/>
                </a:solidFill>
                <a:latin typeface="Arial"/>
                <a:ea typeface="Arial"/>
                <a:cs typeface="Arial"/>
                <a:sym typeface="Arial"/>
              </a:rPr>
              <a:t>various</a:t>
            </a:r>
            <a:r>
              <a:rPr lang="vi-VN" sz="2400" b="1" dirty="0">
                <a:solidFill>
                  <a:schemeClr val="dk1"/>
                </a:solidFill>
                <a:latin typeface="Arial"/>
                <a:ea typeface="Arial"/>
                <a:cs typeface="Arial"/>
                <a:sym typeface="Arial"/>
              </a:rPr>
              <a:t> </a:t>
            </a:r>
            <a:r>
              <a:rPr lang="en-US" sz="2400" b="1" dirty="0">
                <a:solidFill>
                  <a:schemeClr val="dk1"/>
                </a:solidFill>
                <a:latin typeface="Arial"/>
                <a:ea typeface="Arial"/>
                <a:cs typeface="Arial"/>
                <a:sym typeface="Arial"/>
              </a:rPr>
              <a:t>perspectives. </a:t>
            </a:r>
            <a:endParaRPr dirty="0"/>
          </a:p>
        </p:txBody>
      </p:sp>
      <p:sp>
        <p:nvSpPr>
          <p:cNvPr id="582" name="Google Shape;582;p35"/>
          <p:cNvSpPr txBox="1"/>
          <p:nvPr/>
        </p:nvSpPr>
        <p:spPr>
          <a:xfrm>
            <a:off x="762000" y="392216"/>
            <a:ext cx="800100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DO THE TWO SHARKS CONFLICT?</a:t>
            </a:r>
            <a:endParaRPr/>
          </a:p>
        </p:txBody>
      </p:sp>
      <p:sp>
        <p:nvSpPr>
          <p:cNvPr id="583" name="Google Shape;583;p35"/>
          <p:cNvSpPr txBox="1"/>
          <p:nvPr/>
        </p:nvSpPr>
        <p:spPr>
          <a:xfrm>
            <a:off x="2667000" y="3962400"/>
            <a:ext cx="1495424" cy="9541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When you start up a business, </a:t>
            </a:r>
            <a:r>
              <a:rPr lang="en-US" sz="1400" b="1" u="sng">
                <a:solidFill>
                  <a:schemeClr val="dk1"/>
                </a:solidFill>
                <a:latin typeface="Arial"/>
                <a:ea typeface="Arial"/>
                <a:cs typeface="Arial"/>
                <a:sym typeface="Arial"/>
              </a:rPr>
              <a:t>don’t think</a:t>
            </a:r>
            <a:r>
              <a:rPr lang="en-US" sz="1400" b="1">
                <a:solidFill>
                  <a:schemeClr val="dk1"/>
                </a:solidFill>
                <a:latin typeface="Arial"/>
                <a:ea typeface="Arial"/>
                <a:cs typeface="Arial"/>
                <a:sym typeface="Arial"/>
              </a:rPr>
              <a:t> about failure.</a:t>
            </a:r>
            <a:endParaRPr/>
          </a:p>
        </p:txBody>
      </p:sp>
      <p:sp>
        <p:nvSpPr>
          <p:cNvPr id="584" name="Google Shape;584;p35"/>
          <p:cNvSpPr txBox="1"/>
          <p:nvPr/>
        </p:nvSpPr>
        <p:spPr>
          <a:xfrm>
            <a:off x="7069456" y="3962400"/>
            <a:ext cx="1495424" cy="9541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When you start up a business, </a:t>
            </a:r>
            <a:r>
              <a:rPr lang="en-US" sz="1400" b="1" u="sng">
                <a:solidFill>
                  <a:schemeClr val="dk1"/>
                </a:solidFill>
                <a:latin typeface="Arial"/>
                <a:ea typeface="Arial"/>
                <a:cs typeface="Arial"/>
                <a:sym typeface="Arial"/>
              </a:rPr>
              <a:t>do think</a:t>
            </a:r>
            <a:r>
              <a:rPr lang="en-US" sz="1400" b="1">
                <a:solidFill>
                  <a:schemeClr val="dk1"/>
                </a:solidFill>
                <a:latin typeface="Arial"/>
                <a:ea typeface="Arial"/>
                <a:cs typeface="Arial"/>
                <a:sym typeface="Arial"/>
              </a:rPr>
              <a:t> about failure.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88"/>
        <p:cNvGrpSpPr/>
        <p:nvPr/>
      </p:nvGrpSpPr>
      <p:grpSpPr>
        <a:xfrm>
          <a:off x="0" y="0"/>
          <a:ext cx="0" cy="0"/>
          <a:chOff x="0" y="0"/>
          <a:chExt cx="0" cy="0"/>
        </a:xfrm>
      </p:grpSpPr>
      <p:sp>
        <p:nvSpPr>
          <p:cNvPr id="589" name="Google Shape;589;p36"/>
          <p:cNvSpPr txBox="1">
            <a:spLocks noGrp="1"/>
          </p:cNvSpPr>
          <p:nvPr>
            <p:ph type="body" idx="1"/>
          </p:nvPr>
        </p:nvSpPr>
        <p:spPr>
          <a:xfrm>
            <a:off x="-46200" y="1178125"/>
            <a:ext cx="9236400" cy="847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3200"/>
              <a:buFont typeface="Noto Sans Symbols"/>
              <a:buNone/>
            </a:pPr>
            <a:r>
              <a:rPr lang="en-US" b="1" dirty="0">
                <a:solidFill>
                  <a:schemeClr val="dk1"/>
                </a:solidFill>
              </a:rPr>
              <a:t>	</a:t>
            </a:r>
            <a:r>
              <a:rPr lang="en-US" sz="2800" b="1" dirty="0">
                <a:solidFill>
                  <a:schemeClr val="dk1"/>
                </a:solidFill>
              </a:rPr>
              <a:t>A:</a:t>
            </a:r>
            <a:r>
              <a:rPr lang="en-US" sz="2800" dirty="0">
                <a:solidFill>
                  <a:schemeClr val="dk1"/>
                </a:solidFill>
              </a:rPr>
              <a:t> A singer with tattoo</a:t>
            </a:r>
            <a:r>
              <a:rPr lang="en-US" sz="2800" dirty="0"/>
              <a:t>s</a:t>
            </a:r>
            <a:r>
              <a:rPr lang="en-US" sz="2800" dirty="0">
                <a:solidFill>
                  <a:schemeClr val="dk1"/>
                </a:solidFill>
              </a:rPr>
              <a:t>? </a:t>
            </a:r>
            <a:r>
              <a:rPr lang="en-US" sz="2800" dirty="0"/>
              <a:t>Unacceptable!</a:t>
            </a:r>
            <a:r>
              <a:rPr lang="en-US" sz="2800" dirty="0">
                <a:solidFill>
                  <a:schemeClr val="dk1"/>
                </a:solidFill>
              </a:rPr>
              <a:t> </a:t>
            </a:r>
            <a:endParaRPr sz="2800" dirty="0"/>
          </a:p>
        </p:txBody>
      </p:sp>
      <p:pic>
        <p:nvPicPr>
          <p:cNvPr id="590" name="Google Shape;590;p36"/>
          <p:cNvPicPr preferRelativeResize="0"/>
          <p:nvPr/>
        </p:nvPicPr>
        <p:blipFill rotWithShape="1">
          <a:blip r:embed="rId3">
            <a:alphaModFix/>
          </a:blip>
          <a:srcRect/>
          <a:stretch/>
        </p:blipFill>
        <p:spPr>
          <a:xfrm>
            <a:off x="2756605" y="2266533"/>
            <a:ext cx="3831615" cy="2342186"/>
          </a:xfrm>
          <a:prstGeom prst="rect">
            <a:avLst/>
          </a:prstGeom>
          <a:noFill/>
          <a:ln>
            <a:noFill/>
          </a:ln>
          <a:effectLst>
            <a:outerShdw blurRad="292100" dist="139700" dir="2700000" algn="tl" rotWithShape="0">
              <a:srgbClr val="333333">
                <a:alpha val="64705"/>
              </a:srgbClr>
            </a:outerShdw>
          </a:effectLst>
        </p:spPr>
      </p:pic>
      <p:sp>
        <p:nvSpPr>
          <p:cNvPr id="591" name="Google Shape;591;p36"/>
          <p:cNvSpPr txBox="1"/>
          <p:nvPr/>
        </p:nvSpPr>
        <p:spPr>
          <a:xfrm>
            <a:off x="3657600" y="6001023"/>
            <a:ext cx="4495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fairness</a:t>
            </a:r>
            <a:endParaRPr/>
          </a:p>
        </p:txBody>
      </p:sp>
      <p:sp>
        <p:nvSpPr>
          <p:cNvPr id="592" name="Google Shape;592;p36"/>
          <p:cNvSpPr txBox="1"/>
          <p:nvPr/>
        </p:nvSpPr>
        <p:spPr>
          <a:xfrm>
            <a:off x="1572272" y="171056"/>
            <a:ext cx="5728335"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WHICH STANDARD IS MISSING?</a:t>
            </a:r>
            <a:endParaRPr sz="1100" dirty="0"/>
          </a:p>
        </p:txBody>
      </p:sp>
      <p:pic>
        <p:nvPicPr>
          <p:cNvPr id="593" name="Google Shape;593;p36"/>
          <p:cNvPicPr preferRelativeResize="0"/>
          <p:nvPr/>
        </p:nvPicPr>
        <p:blipFill rotWithShape="1">
          <a:blip r:embed="rId4">
            <a:alphaModFix/>
          </a:blip>
          <a:srcRect/>
          <a:stretch/>
        </p:blipFill>
        <p:spPr>
          <a:xfrm>
            <a:off x="-8254" y="5068189"/>
            <a:ext cx="2950527" cy="18424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598"/>
        <p:cNvGrpSpPr/>
        <p:nvPr/>
      </p:nvGrpSpPr>
      <p:grpSpPr>
        <a:xfrm>
          <a:off x="0" y="0"/>
          <a:ext cx="0" cy="0"/>
          <a:chOff x="0" y="0"/>
          <a:chExt cx="0" cy="0"/>
        </a:xfrm>
      </p:grpSpPr>
      <p:sp>
        <p:nvSpPr>
          <p:cNvPr id="599" name="Google Shape;599;p37"/>
          <p:cNvSpPr txBox="1">
            <a:spLocks noGrp="1"/>
          </p:cNvSpPr>
          <p:nvPr>
            <p:ph type="title"/>
          </p:nvPr>
        </p:nvSpPr>
        <p:spPr>
          <a:xfrm>
            <a:off x="685800" y="2362200"/>
            <a:ext cx="8229600" cy="86836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cap="none"/>
              <a:t>It’s your turn: </a:t>
            </a:r>
            <a:br>
              <a:rPr lang="en-US" cap="none"/>
            </a:br>
            <a:br>
              <a:rPr lang="en-US"/>
            </a:br>
            <a:r>
              <a:rPr lang="en-US" cap="none"/>
              <a:t>Which standard is missing?</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78"/>
        <p:cNvGrpSpPr/>
        <p:nvPr/>
      </p:nvGrpSpPr>
      <p:grpSpPr>
        <a:xfrm>
          <a:off x="0" y="0"/>
          <a:ext cx="0" cy="0"/>
          <a:chOff x="0" y="0"/>
          <a:chExt cx="0" cy="0"/>
        </a:xfrm>
      </p:grpSpPr>
      <p:sp>
        <p:nvSpPr>
          <p:cNvPr id="279" name="Google Shape;279;p3"/>
          <p:cNvSpPr txBox="1">
            <a:spLocks noGrp="1"/>
          </p:cNvSpPr>
          <p:nvPr>
            <p:ph type="title" idx="4294967295"/>
          </p:nvPr>
        </p:nvSpPr>
        <p:spPr>
          <a:xfrm>
            <a:off x="101448" y="76200"/>
            <a:ext cx="86868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i="0" cap="none" dirty="0"/>
              <a:t>COURSE DESCRIPTION </a:t>
            </a:r>
            <a:endParaRPr sz="3600" dirty="0"/>
          </a:p>
        </p:txBody>
      </p:sp>
      <p:sp>
        <p:nvSpPr>
          <p:cNvPr id="280" name="Google Shape;280;p3"/>
          <p:cNvSpPr txBox="1">
            <a:spLocks noGrp="1"/>
          </p:cNvSpPr>
          <p:nvPr>
            <p:ph type="body" idx="4294967295"/>
          </p:nvPr>
        </p:nvSpPr>
        <p:spPr>
          <a:xfrm>
            <a:off x="31674" y="800965"/>
            <a:ext cx="9144000" cy="4056170"/>
          </a:xfrm>
          <a:prstGeom prst="rect">
            <a:avLst/>
          </a:prstGeom>
          <a:noFill/>
          <a:ln>
            <a:noFill/>
          </a:ln>
        </p:spPr>
        <p:txBody>
          <a:bodyPr spcFirstLastPara="1" wrap="square" lIns="91425" tIns="45700" rIns="91425" bIns="45700" anchor="t" anchorCtr="0">
            <a:noAutofit/>
          </a:bodyPr>
          <a:lstStyle/>
          <a:p>
            <a:pPr marL="342900" lvl="0" indent="-342900" algn="l" rtl="0">
              <a:lnSpc>
                <a:spcPct val="130000"/>
              </a:lnSpc>
              <a:spcBef>
                <a:spcPts val="0"/>
              </a:spcBef>
              <a:spcAft>
                <a:spcPts val="0"/>
              </a:spcAft>
              <a:buSzPts val="2400"/>
              <a:buFont typeface="Noto Sans Symbols"/>
              <a:buNone/>
            </a:pPr>
            <a:r>
              <a:rPr lang="en-US" sz="2400" b="1" dirty="0"/>
              <a:t>Textbook: </a:t>
            </a:r>
            <a:r>
              <a:rPr lang="en-US" sz="2400" i="1" dirty="0"/>
              <a:t>Critical Thinking: A Student's Introduction</a:t>
            </a:r>
            <a:r>
              <a:rPr lang="en-US" sz="2400" dirty="0"/>
              <a:t>, 6</a:t>
            </a:r>
            <a:r>
              <a:rPr lang="en-US" sz="2400" baseline="30000" dirty="0"/>
              <a:t>th</a:t>
            </a:r>
            <a:r>
              <a:rPr lang="en-US" sz="2400" dirty="0"/>
              <a:t> ed.  (</a:t>
            </a:r>
            <a:r>
              <a:rPr lang="en-US" sz="2400" dirty="0" err="1"/>
              <a:t>Bassham</a:t>
            </a:r>
            <a:r>
              <a:rPr lang="en-US" sz="2400" dirty="0"/>
              <a:t>, Irwin, Nardone, and Wallace)</a:t>
            </a:r>
            <a:endParaRPr sz="2400" b="1" dirty="0"/>
          </a:p>
          <a:p>
            <a:pPr marL="342900" lvl="0" indent="-342900" algn="l" rtl="0">
              <a:lnSpc>
                <a:spcPct val="150000"/>
              </a:lnSpc>
              <a:spcBef>
                <a:spcPts val="480"/>
              </a:spcBef>
              <a:spcAft>
                <a:spcPts val="0"/>
              </a:spcAft>
              <a:buSzPts val="2400"/>
              <a:buFont typeface="Noto Sans Symbols"/>
              <a:buNone/>
            </a:pPr>
            <a:r>
              <a:rPr lang="en-US" sz="2400" b="1" dirty="0"/>
              <a:t>Course length: 45 periods/</a:t>
            </a:r>
            <a:r>
              <a:rPr lang="vi-VN" sz="2400" b="1" dirty="0"/>
              <a:t>15</a:t>
            </a:r>
            <a:r>
              <a:rPr lang="en-US" sz="2400" b="1" dirty="0"/>
              <a:t> weeks  </a:t>
            </a:r>
            <a:endParaRPr sz="2400" dirty="0"/>
          </a:p>
          <a:p>
            <a:pPr marL="342900" lvl="0" indent="-342900" algn="l" rtl="0">
              <a:lnSpc>
                <a:spcPct val="150000"/>
              </a:lnSpc>
              <a:spcBef>
                <a:spcPts val="480"/>
              </a:spcBef>
              <a:spcAft>
                <a:spcPts val="0"/>
              </a:spcAft>
              <a:buSzPts val="2400"/>
              <a:buFont typeface="Noto Sans Symbols"/>
              <a:buNone/>
            </a:pPr>
            <a:r>
              <a:rPr lang="en-US" sz="2400" b="1" dirty="0"/>
              <a:t>Course Assessment:</a:t>
            </a:r>
            <a:endParaRPr sz="2400" dirty="0"/>
          </a:p>
          <a:p>
            <a:pPr marL="342900" lvl="0" indent="-342900" algn="l" rtl="0">
              <a:lnSpc>
                <a:spcPct val="150000"/>
              </a:lnSpc>
              <a:spcBef>
                <a:spcPts val="480"/>
              </a:spcBef>
              <a:spcAft>
                <a:spcPts val="0"/>
              </a:spcAft>
              <a:buSzPts val="2400"/>
              <a:buChar char="❖"/>
            </a:pPr>
            <a:r>
              <a:rPr lang="en-US" sz="2400" dirty="0"/>
              <a:t>Quizzes + assignments	: 30%  </a:t>
            </a:r>
            <a:endParaRPr dirty="0"/>
          </a:p>
          <a:p>
            <a:pPr marL="342900" lvl="0" indent="-342900" algn="l" rtl="0">
              <a:lnSpc>
                <a:spcPct val="150000"/>
              </a:lnSpc>
              <a:spcBef>
                <a:spcPts val="480"/>
              </a:spcBef>
              <a:spcAft>
                <a:spcPts val="0"/>
              </a:spcAft>
              <a:buSzPts val="2400"/>
              <a:buChar char="❖"/>
            </a:pPr>
            <a:r>
              <a:rPr lang="en-US" sz="2400" dirty="0"/>
              <a:t>Mid-term exam 		: 30%   </a:t>
            </a:r>
            <a:endParaRPr dirty="0"/>
          </a:p>
          <a:p>
            <a:pPr marL="342900" lvl="0" indent="-342900" algn="l" rtl="0">
              <a:lnSpc>
                <a:spcPct val="150000"/>
              </a:lnSpc>
              <a:spcBef>
                <a:spcPts val="480"/>
              </a:spcBef>
              <a:spcAft>
                <a:spcPts val="0"/>
              </a:spcAft>
              <a:buSzPts val="2400"/>
              <a:buChar char="❖"/>
            </a:pPr>
            <a:r>
              <a:rPr lang="en-US" sz="2400" dirty="0"/>
              <a:t>Final exam		: 40% </a:t>
            </a:r>
            <a:endParaRPr lang="vi-VN" sz="2400" dirty="0"/>
          </a:p>
          <a:p>
            <a:pPr marL="0" lvl="0" indent="0" algn="l" rtl="0">
              <a:lnSpc>
                <a:spcPct val="150000"/>
              </a:lnSpc>
              <a:spcBef>
                <a:spcPts val="480"/>
              </a:spcBef>
              <a:spcAft>
                <a:spcPts val="0"/>
              </a:spcAft>
              <a:buSzPts val="2400"/>
              <a:buNone/>
            </a:pPr>
            <a:r>
              <a:rPr lang="en-US" sz="2400" dirty="0"/>
              <a:t>    </a:t>
            </a:r>
            <a:r>
              <a:rPr lang="en-US" sz="1600" dirty="0"/>
              <a:t>(Final exam: written test </a:t>
            </a:r>
            <a:r>
              <a:rPr lang="vi-VN" sz="1600" dirty="0"/>
              <a:t>x 3</a:t>
            </a:r>
            <a:r>
              <a:rPr lang="en-US" sz="1600" dirty="0"/>
              <a:t>+ group project</a:t>
            </a:r>
            <a:r>
              <a:rPr lang="vi-VN" sz="1600" dirty="0"/>
              <a:t> x2</a:t>
            </a:r>
            <a:r>
              <a:rPr lang="en-US" sz="1600" dirty="0"/>
              <a:t>)</a:t>
            </a:r>
            <a:r>
              <a:rPr lang="vi-VN" sz="1600" dirty="0"/>
              <a:t>/5</a:t>
            </a:r>
            <a:r>
              <a:rPr lang="en-US" sz="2000" dirty="0"/>
              <a:t>  </a:t>
            </a:r>
            <a:endParaRPr dirty="0"/>
          </a:p>
          <a:p>
            <a:pPr marL="342900" lvl="0" indent="-342900" algn="l" rtl="0">
              <a:lnSpc>
                <a:spcPct val="90000"/>
              </a:lnSpc>
              <a:spcBef>
                <a:spcPts val="480"/>
              </a:spcBef>
              <a:spcAft>
                <a:spcPts val="0"/>
              </a:spcAft>
              <a:buSzPts val="2400"/>
              <a:buFont typeface="Noto Sans Symbols"/>
              <a:buNone/>
            </a:pPr>
            <a:r>
              <a:rPr lang="en-US" sz="2400" dirty="0"/>
              <a:t>	</a:t>
            </a:r>
            <a:endParaRPr sz="2400" b="1" dirty="0"/>
          </a:p>
        </p:txBody>
      </p:sp>
      <p:pic>
        <p:nvPicPr>
          <p:cNvPr id="282" name="Google Shape;282;p3"/>
          <p:cNvPicPr preferRelativeResize="0"/>
          <p:nvPr/>
        </p:nvPicPr>
        <p:blipFill rotWithShape="1">
          <a:blip r:embed="rId3">
            <a:alphaModFix/>
          </a:blip>
          <a:srcRect/>
          <a:stretch/>
        </p:blipFill>
        <p:spPr>
          <a:xfrm>
            <a:off x="6188546" y="2028593"/>
            <a:ext cx="2475394" cy="3053948"/>
          </a:xfrm>
          <a:prstGeom prst="rect">
            <a:avLst/>
          </a:prstGeom>
          <a:noFill/>
          <a:ln>
            <a:noFill/>
          </a:ln>
        </p:spPr>
      </p:pic>
      <p:sp>
        <p:nvSpPr>
          <p:cNvPr id="2" name="Google Shape;297;p5">
            <a:extLst>
              <a:ext uri="{FF2B5EF4-FFF2-40B4-BE49-F238E27FC236}">
                <a16:creationId xmlns:a16="http://schemas.microsoft.com/office/drawing/2014/main" id="{736862B9-A45A-F89A-39F5-68B57FD2AFBE}"/>
              </a:ext>
            </a:extLst>
          </p:cNvPr>
          <p:cNvSpPr txBox="1"/>
          <p:nvPr/>
        </p:nvSpPr>
        <p:spPr>
          <a:xfrm>
            <a:off x="260046" y="5451429"/>
            <a:ext cx="8305800" cy="50779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Link to register groups (</a:t>
            </a:r>
            <a:r>
              <a:rPr lang="vi-VN" sz="1800" b="1" dirty="0">
                <a:solidFill>
                  <a:schemeClr val="dk1"/>
                </a:solidFill>
                <a:latin typeface="Arial"/>
                <a:ea typeface="Arial"/>
                <a:cs typeface="Arial"/>
                <a:sym typeface="Arial"/>
              </a:rPr>
              <a:t>7-8</a:t>
            </a:r>
            <a:r>
              <a:rPr lang="en-US" sz="1800" b="1" dirty="0">
                <a:solidFill>
                  <a:schemeClr val="dk1"/>
                </a:solidFill>
              </a:rPr>
              <a:t> students </a:t>
            </a:r>
            <a:r>
              <a:rPr lang="en-US" sz="1800" b="1" dirty="0">
                <a:solidFill>
                  <a:schemeClr val="dk1"/>
                </a:solidFill>
                <a:latin typeface="Arial"/>
                <a:ea typeface="Arial"/>
                <a:cs typeface="Arial"/>
                <a:sym typeface="Arial"/>
              </a:rPr>
              <a:t>for assignments and final project):</a:t>
            </a:r>
            <a:endParaRPr dirty="0"/>
          </a:p>
        </p:txBody>
      </p:sp>
      <p:sp>
        <p:nvSpPr>
          <p:cNvPr id="4" name="TextBox 3">
            <a:extLst>
              <a:ext uri="{FF2B5EF4-FFF2-40B4-BE49-F238E27FC236}">
                <a16:creationId xmlns:a16="http://schemas.microsoft.com/office/drawing/2014/main" id="{521A41A5-DA75-4EE1-F50E-B82C4D9CCF26}"/>
              </a:ext>
            </a:extLst>
          </p:cNvPr>
          <p:cNvSpPr txBox="1"/>
          <p:nvPr/>
        </p:nvSpPr>
        <p:spPr>
          <a:xfrm>
            <a:off x="444500" y="6057035"/>
            <a:ext cx="8435340" cy="523220"/>
          </a:xfrm>
          <a:prstGeom prst="rect">
            <a:avLst/>
          </a:prstGeom>
          <a:noFill/>
        </p:spPr>
        <p:txBody>
          <a:bodyPr wrap="square">
            <a:spAutoFit/>
          </a:bodyPr>
          <a:lstStyle/>
          <a:p>
            <a:r>
              <a:rPr lang="en-US" dirty="0"/>
              <a:t>https://</a:t>
            </a:r>
            <a:r>
              <a:rPr lang="en-US" dirty="0" err="1"/>
              <a:t>docs.google.com</a:t>
            </a:r>
            <a:r>
              <a:rPr lang="en-US" dirty="0"/>
              <a:t>/spreadsheets/d/</a:t>
            </a:r>
            <a:r>
              <a:rPr lang="en-US" dirty="0" err="1"/>
              <a:t>1Gg75IAbe87XHxswOwzUhb4L0bIBbr52i</a:t>
            </a:r>
            <a:r>
              <a:rPr lang="en-US" dirty="0"/>
              <a:t>/</a:t>
            </a:r>
            <a:r>
              <a:rPr lang="en-US" dirty="0" err="1"/>
              <a:t>edit?usp</a:t>
            </a:r>
            <a:r>
              <a:rPr lang="en-US" dirty="0"/>
              <a:t>=</a:t>
            </a:r>
            <a:r>
              <a:rPr lang="en-US" dirty="0" err="1"/>
              <a:t>sharing&amp;ouid</a:t>
            </a:r>
            <a:r>
              <a:rPr lang="en-US" dirty="0"/>
              <a:t>=</a:t>
            </a:r>
            <a:r>
              <a:rPr lang="en-US" dirty="0" err="1"/>
              <a:t>100336012683054052142&amp;rtpof</a:t>
            </a:r>
            <a:r>
              <a:rPr lang="en-US" dirty="0"/>
              <a:t>=</a:t>
            </a:r>
            <a:r>
              <a:rPr lang="en-US" dirty="0" err="1"/>
              <a:t>true&amp;sd</a:t>
            </a:r>
            <a:r>
              <a:rPr lang="en-US" dirty="0"/>
              <a:t>=true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604"/>
        <p:cNvGrpSpPr/>
        <p:nvPr/>
      </p:nvGrpSpPr>
      <p:grpSpPr>
        <a:xfrm>
          <a:off x="0" y="0"/>
          <a:ext cx="0" cy="0"/>
          <a:chOff x="0" y="0"/>
          <a:chExt cx="0" cy="0"/>
        </a:xfrm>
      </p:grpSpPr>
      <p:sp>
        <p:nvSpPr>
          <p:cNvPr id="605" name="Google Shape;605;p38"/>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cap="none"/>
              <a:t>Which standard is missing?</a:t>
            </a:r>
            <a:endParaRPr/>
          </a:p>
        </p:txBody>
      </p:sp>
      <p:sp>
        <p:nvSpPr>
          <p:cNvPr id="606" name="Google Shape;606;p38"/>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Font typeface="Noto Sans Symbols"/>
              <a:buNone/>
            </a:pPr>
            <a:r>
              <a:rPr lang="en-US" sz="2400" b="1"/>
              <a:t>1.     </a:t>
            </a:r>
            <a:endParaRPr/>
          </a:p>
          <a:p>
            <a:pPr marL="0" lvl="0" indent="0" algn="l" rtl="0">
              <a:lnSpc>
                <a:spcPct val="90000"/>
              </a:lnSpc>
              <a:spcBef>
                <a:spcPts val="480"/>
              </a:spcBef>
              <a:spcAft>
                <a:spcPts val="0"/>
              </a:spcAft>
              <a:buSzPts val="2400"/>
              <a:buFont typeface="Noto Sans Symbols"/>
              <a:buNone/>
            </a:pPr>
            <a:endParaRPr sz="2400"/>
          </a:p>
          <a:p>
            <a:pPr marL="0" lvl="0" indent="0" algn="l" rtl="0">
              <a:lnSpc>
                <a:spcPct val="90000"/>
              </a:lnSpc>
              <a:spcBef>
                <a:spcPts val="480"/>
              </a:spcBef>
              <a:spcAft>
                <a:spcPts val="0"/>
              </a:spcAft>
              <a:buSzPts val="2400"/>
              <a:buFont typeface="Noto Sans Symbols"/>
              <a:buNone/>
            </a:pPr>
            <a:endParaRPr sz="2400"/>
          </a:p>
          <a:p>
            <a:pPr marL="0" lvl="0" indent="0" algn="l" rtl="0">
              <a:lnSpc>
                <a:spcPct val="90000"/>
              </a:lnSpc>
              <a:spcBef>
                <a:spcPts val="480"/>
              </a:spcBef>
              <a:spcAft>
                <a:spcPts val="0"/>
              </a:spcAft>
              <a:buSzPts val="2400"/>
              <a:buFont typeface="Noto Sans Symbols"/>
              <a:buNone/>
            </a:pPr>
            <a:endParaRPr sz="2400"/>
          </a:p>
          <a:p>
            <a:pPr marL="0" lvl="0" indent="0" algn="l" rtl="0">
              <a:lnSpc>
                <a:spcPct val="90000"/>
              </a:lnSpc>
              <a:spcBef>
                <a:spcPts val="480"/>
              </a:spcBef>
              <a:spcAft>
                <a:spcPts val="0"/>
              </a:spcAft>
              <a:buSzPts val="2400"/>
              <a:buFont typeface="Noto Sans Symbols"/>
              <a:buNone/>
            </a:pPr>
            <a:endParaRPr sz="2400"/>
          </a:p>
          <a:p>
            <a:pPr marL="0" lvl="0" indent="0" algn="l" rtl="0">
              <a:lnSpc>
                <a:spcPct val="90000"/>
              </a:lnSpc>
              <a:spcBef>
                <a:spcPts val="640"/>
              </a:spcBef>
              <a:spcAft>
                <a:spcPts val="0"/>
              </a:spcAft>
              <a:buSzPts val="3200"/>
              <a:buFont typeface="Noto Sans Symbols"/>
              <a:buNone/>
            </a:pPr>
            <a:endParaRPr/>
          </a:p>
          <a:p>
            <a:pPr marL="609600" lvl="0" indent="-609600" algn="l" rtl="0">
              <a:lnSpc>
                <a:spcPct val="125000"/>
              </a:lnSpc>
              <a:spcBef>
                <a:spcPts val="480"/>
              </a:spcBef>
              <a:spcAft>
                <a:spcPts val="0"/>
              </a:spcAft>
              <a:buSzPts val="2400"/>
              <a:buFont typeface="Noto Sans Symbols"/>
              <a:buNone/>
            </a:pPr>
            <a:r>
              <a:rPr lang="en-US" sz="2400" b="1"/>
              <a:t>2. 	</a:t>
            </a:r>
            <a:r>
              <a:rPr lang="en-US" sz="2400" b="1" u="sng"/>
              <a:t>Q</a:t>
            </a:r>
            <a:r>
              <a:rPr lang="en-US" sz="2400"/>
              <a:t>. What skills do you think you possess to lead the company in the right way?</a:t>
            </a:r>
            <a:endParaRPr/>
          </a:p>
          <a:p>
            <a:pPr marL="609600" lvl="0" indent="-609600" algn="l" rtl="0">
              <a:lnSpc>
                <a:spcPct val="125000"/>
              </a:lnSpc>
              <a:spcBef>
                <a:spcPts val="480"/>
              </a:spcBef>
              <a:spcAft>
                <a:spcPts val="0"/>
              </a:spcAft>
              <a:buSzPts val="2400"/>
              <a:buFont typeface="Noto Sans Symbols"/>
              <a:buNone/>
            </a:pPr>
            <a:r>
              <a:rPr lang="en-US" sz="2400"/>
              <a:t>	</a:t>
            </a:r>
            <a:r>
              <a:rPr lang="en-US" sz="2400" b="1" u="sng"/>
              <a:t>A</a:t>
            </a:r>
            <a:r>
              <a:rPr lang="en-US" sz="2400"/>
              <a:t>. Well I do have some good management skills. I can efficiently control my children and carefully plan our family budget.</a:t>
            </a:r>
            <a:endParaRPr/>
          </a:p>
        </p:txBody>
      </p:sp>
      <p:pic>
        <p:nvPicPr>
          <p:cNvPr id="607" name="Google Shape;607;p38"/>
          <p:cNvPicPr preferRelativeResize="0"/>
          <p:nvPr/>
        </p:nvPicPr>
        <p:blipFill rotWithShape="1">
          <a:blip r:embed="rId3">
            <a:alphaModFix/>
          </a:blip>
          <a:srcRect/>
          <a:stretch/>
        </p:blipFill>
        <p:spPr>
          <a:xfrm>
            <a:off x="5105400" y="1447800"/>
            <a:ext cx="3144838" cy="2124075"/>
          </a:xfrm>
          <a:prstGeom prst="rect">
            <a:avLst/>
          </a:prstGeom>
          <a:noFill/>
          <a:ln>
            <a:noFill/>
          </a:ln>
          <a:effectLst>
            <a:outerShdw algn="ctr" rotWithShape="0">
              <a:schemeClr val="lt2">
                <a:alpha val="49803"/>
              </a:schemeClr>
            </a:outerShdw>
          </a:effectLst>
        </p:spPr>
      </p:pic>
      <p:pic>
        <p:nvPicPr>
          <p:cNvPr id="608" name="Google Shape;608;p38"/>
          <p:cNvPicPr preferRelativeResize="0"/>
          <p:nvPr/>
        </p:nvPicPr>
        <p:blipFill rotWithShape="1">
          <a:blip r:embed="rId4">
            <a:alphaModFix/>
          </a:blip>
          <a:srcRect/>
          <a:stretch/>
        </p:blipFill>
        <p:spPr>
          <a:xfrm>
            <a:off x="1136650" y="1422400"/>
            <a:ext cx="3446463" cy="2006600"/>
          </a:xfrm>
          <a:prstGeom prst="rect">
            <a:avLst/>
          </a:prstGeom>
          <a:noFill/>
          <a:ln>
            <a:noFill/>
          </a:ln>
          <a:effectLst>
            <a:outerShdw algn="ctr" rotWithShape="0">
              <a:schemeClr val="lt2">
                <a:alpha val="49803"/>
              </a:schemeClr>
            </a:outerShdw>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7"/>
                                        </p:tgtEl>
                                        <p:attrNameLst>
                                          <p:attrName>style.visibility</p:attrName>
                                        </p:attrNameLst>
                                      </p:cBhvr>
                                      <p:to>
                                        <p:strVal val="visible"/>
                                      </p:to>
                                    </p:set>
                                    <p:anim calcmode="lin" valueType="num">
                                      <p:cBhvr additive="base">
                                        <p:cTn id="7" dur="500"/>
                                        <p:tgtEl>
                                          <p:spTgt spid="6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613"/>
        <p:cNvGrpSpPr/>
        <p:nvPr/>
      </p:nvGrpSpPr>
      <p:grpSpPr>
        <a:xfrm>
          <a:off x="0" y="0"/>
          <a:ext cx="0" cy="0"/>
          <a:chOff x="0" y="0"/>
          <a:chExt cx="0" cy="0"/>
        </a:xfrm>
      </p:grpSpPr>
      <p:sp>
        <p:nvSpPr>
          <p:cNvPr id="614" name="Google Shape;614;p39"/>
          <p:cNvSpPr txBox="1">
            <a:spLocks noGrp="1"/>
          </p:cNvSpPr>
          <p:nvPr>
            <p:ph type="body" idx="1"/>
          </p:nvPr>
        </p:nvSpPr>
        <p:spPr>
          <a:xfrm>
            <a:off x="228600" y="1524000"/>
            <a:ext cx="8686800" cy="5029200"/>
          </a:xfrm>
          <a:prstGeom prst="rect">
            <a:avLst/>
          </a:prstGeom>
          <a:noFill/>
          <a:ln>
            <a:noFill/>
          </a:ln>
        </p:spPr>
        <p:txBody>
          <a:bodyPr spcFirstLastPara="1" wrap="square" lIns="91425" tIns="45700" rIns="91425" bIns="45700" anchor="t" anchorCtr="0">
            <a:normAutofit/>
          </a:bodyPr>
          <a:lstStyle/>
          <a:p>
            <a:pPr marL="609600" lvl="0" indent="-609600" algn="l" rtl="0">
              <a:lnSpc>
                <a:spcPct val="130000"/>
              </a:lnSpc>
              <a:spcBef>
                <a:spcPts val="0"/>
              </a:spcBef>
              <a:spcAft>
                <a:spcPts val="0"/>
              </a:spcAft>
              <a:buSzPts val="2400"/>
              <a:buFont typeface="Noto Sans Symbols"/>
              <a:buAutoNum type="arabicPeriod" startAt="3"/>
            </a:pPr>
            <a:r>
              <a:rPr lang="en-US" sz="2400"/>
              <a:t>He’s a countryside man. Inviting him to a party at a five-star hotel is like pulling a fish out of water. </a:t>
            </a:r>
            <a:endParaRPr/>
          </a:p>
          <a:p>
            <a:pPr marL="609600" lvl="0" indent="-609600" algn="l" rtl="0">
              <a:lnSpc>
                <a:spcPct val="130000"/>
              </a:lnSpc>
              <a:spcBef>
                <a:spcPts val="480"/>
              </a:spcBef>
              <a:spcAft>
                <a:spcPts val="0"/>
              </a:spcAft>
              <a:buSzPts val="2400"/>
              <a:buFont typeface="Noto Sans Symbols"/>
              <a:buAutoNum type="arabicPeriod" startAt="3"/>
            </a:pPr>
            <a:r>
              <a:rPr lang="en-US" sz="2400"/>
              <a:t>What I hate the most is seeing people waste money on luxury things while others are starving. Last week I saw Kim in a Louis Vuitton shop. I was busy with my bags, so I couldn’t come to tell her to stop burning her money.     </a:t>
            </a:r>
            <a:endParaRPr/>
          </a:p>
          <a:p>
            <a:pPr marL="609600" lvl="0" indent="-609600" algn="l" rtl="0">
              <a:lnSpc>
                <a:spcPct val="130000"/>
              </a:lnSpc>
              <a:spcBef>
                <a:spcPts val="480"/>
              </a:spcBef>
              <a:spcAft>
                <a:spcPts val="0"/>
              </a:spcAft>
              <a:buSzPts val="2400"/>
              <a:buFont typeface="Noto Sans Symbols"/>
              <a:buAutoNum type="arabicPeriod" startAt="3"/>
            </a:pPr>
            <a:r>
              <a:rPr lang="en-US" sz="2400"/>
              <a:t>Take any vaccine you are offered; it will definitely save your life. </a:t>
            </a:r>
            <a:endParaRPr sz="800"/>
          </a:p>
        </p:txBody>
      </p:sp>
      <p:sp>
        <p:nvSpPr>
          <p:cNvPr id="615" name="Google Shape;615;p39"/>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cap="none" dirty="0"/>
              <a:t>Which standard is missing?</a:t>
            </a:r>
            <a:endParaRPr dirty="0"/>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Google Shape;621;p40"/>
          <p:cNvPicPr preferRelativeResize="0"/>
          <p:nvPr/>
        </p:nvPicPr>
        <p:blipFill rotWithShape="1">
          <a:blip r:embed="rId3">
            <a:alphaModFix/>
          </a:blip>
          <a:srcRect/>
          <a:stretch/>
        </p:blipFill>
        <p:spPr>
          <a:xfrm>
            <a:off x="1540587" y="4818416"/>
            <a:ext cx="5510930" cy="2039584"/>
          </a:xfrm>
          <a:prstGeom prst="rect">
            <a:avLst/>
          </a:prstGeom>
          <a:noFill/>
          <a:ln>
            <a:noFill/>
          </a:ln>
        </p:spPr>
      </p:pic>
      <p:sp>
        <p:nvSpPr>
          <p:cNvPr id="622" name="Google Shape;622;p40"/>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a:t>
            </a:r>
            <a:endParaRPr dirty="0"/>
          </a:p>
        </p:txBody>
      </p:sp>
      <p:pic>
        <p:nvPicPr>
          <p:cNvPr id="623" name="Google Shape;623;p40"/>
          <p:cNvPicPr preferRelativeResize="0"/>
          <p:nvPr/>
        </p:nvPicPr>
        <p:blipFill rotWithShape="1">
          <a:blip r:embed="rId4">
            <a:alphaModFix/>
          </a:blip>
          <a:srcRect/>
          <a:stretch/>
        </p:blipFill>
        <p:spPr>
          <a:xfrm>
            <a:off x="899730" y="904817"/>
            <a:ext cx="6792644" cy="3858857"/>
          </a:xfrm>
          <a:prstGeom prst="rect">
            <a:avLst/>
          </a:prstGeom>
          <a:noFill/>
          <a:ln>
            <a:noFill/>
          </a:ln>
        </p:spPr>
      </p:pic>
      <p:pic>
        <p:nvPicPr>
          <p:cNvPr id="624" name="Google Shape;624;p40"/>
          <p:cNvPicPr preferRelativeResize="0"/>
          <p:nvPr/>
        </p:nvPicPr>
        <p:blipFill rotWithShape="1">
          <a:blip r:embed="rId5">
            <a:alphaModFix/>
          </a:blip>
          <a:srcRect/>
          <a:stretch/>
        </p:blipFill>
        <p:spPr>
          <a:xfrm>
            <a:off x="161304" y="3923264"/>
            <a:ext cx="8926204" cy="2934736"/>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8"/>
          <p:cNvSpPr txBox="1"/>
          <p:nvPr/>
        </p:nvSpPr>
        <p:spPr>
          <a:xfrm>
            <a:off x="188295" y="6297369"/>
            <a:ext cx="8589946" cy="354330"/>
          </a:xfrm>
          <a:prstGeom prst="rect">
            <a:avLst/>
          </a:prstGeom>
          <a:noFill/>
          <a:ln>
            <a:noFill/>
          </a:ln>
        </p:spPr>
        <p:txBody>
          <a:bodyPr spcFirstLastPara="1" wrap="square" lIns="68569" tIns="34275" rIns="68569" bIns="34275" anchor="t" anchorCtr="0">
            <a:noAutofit/>
          </a:bodyPr>
          <a:lstStyle/>
          <a:p>
            <a:r>
              <a:rPr lang="en-US" sz="1100" dirty="0">
                <a:solidFill>
                  <a:schemeClr val="dk1"/>
                </a:solidFill>
              </a:rPr>
              <a:t>Source</a:t>
            </a:r>
            <a:r>
              <a:rPr lang="en-US" sz="1100" dirty="0">
                <a:solidFill>
                  <a:schemeClr val="dk1"/>
                </a:solidFill>
                <a:latin typeface="Century Gothic"/>
                <a:ea typeface="Century Gothic"/>
                <a:cs typeface="Century Gothic"/>
                <a:sym typeface="Century Gothic"/>
              </a:rPr>
              <a:t>: </a:t>
            </a:r>
            <a:r>
              <a:rPr lang="en-US" sz="1100" u="sng" dirty="0">
                <a:solidFill>
                  <a:schemeClr val="dk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https://9gag.com/gag/apgj9GE</a:t>
            </a:r>
            <a:r>
              <a:rPr lang="en-US" sz="1100" u="sng" dirty="0">
                <a:solidFill>
                  <a:schemeClr val="dk1"/>
                </a:solidFill>
                <a:latin typeface="Century Gothic"/>
                <a:ea typeface="Century Gothic"/>
                <a:cs typeface="Century Gothic"/>
                <a:sym typeface="Century Gothic"/>
              </a:rPr>
              <a:t> </a:t>
            </a:r>
            <a:endParaRPr sz="1100" dirty="0">
              <a:solidFill>
                <a:schemeClr val="dk1"/>
              </a:solidFill>
              <a:latin typeface="Century Gothic"/>
              <a:ea typeface="Century Gothic"/>
              <a:cs typeface="Century Gothic"/>
              <a:sym typeface="Century Gothic"/>
            </a:endParaRPr>
          </a:p>
          <a:p>
            <a:r>
              <a:rPr lang="en-US" sz="1100" dirty="0">
                <a:solidFill>
                  <a:schemeClr val="dk1"/>
                </a:solidFill>
                <a:latin typeface="Century Gothic"/>
                <a:ea typeface="Century Gothic"/>
                <a:cs typeface="Century Gothic"/>
                <a:sym typeface="Century Gothic"/>
              </a:rPr>
              <a:t>https://www.epicurious.com/recipes/food/views/pan-grilled-steak-230680</a:t>
            </a:r>
            <a:endParaRPr sz="700" dirty="0"/>
          </a:p>
          <a:p>
            <a:endParaRPr sz="1350" dirty="0">
              <a:solidFill>
                <a:schemeClr val="lt1"/>
              </a:solidFill>
              <a:latin typeface="Century Gothic"/>
              <a:ea typeface="Century Gothic"/>
              <a:cs typeface="Century Gothic"/>
              <a:sym typeface="Century Gothic"/>
            </a:endParaRPr>
          </a:p>
        </p:txBody>
      </p:sp>
      <p:pic>
        <p:nvPicPr>
          <p:cNvPr id="192" name="Google Shape;192;p8" descr="I added some completeness to this doneness meme. I think it works better  now - 9GAG"/>
          <p:cNvPicPr preferRelativeResize="0"/>
          <p:nvPr/>
        </p:nvPicPr>
        <p:blipFill rotWithShape="1">
          <a:blip r:embed="rId4">
            <a:alphaModFix/>
          </a:blip>
          <a:srcRect/>
          <a:stretch/>
        </p:blipFill>
        <p:spPr>
          <a:xfrm>
            <a:off x="4460107" y="1224561"/>
            <a:ext cx="2697480" cy="2290286"/>
          </a:xfrm>
          <a:prstGeom prst="rect">
            <a:avLst/>
          </a:prstGeom>
          <a:noFill/>
          <a:ln>
            <a:noFill/>
          </a:ln>
        </p:spPr>
      </p:pic>
      <p:sp>
        <p:nvSpPr>
          <p:cNvPr id="194" name="Google Shape;194;p8"/>
          <p:cNvSpPr/>
          <p:nvPr/>
        </p:nvSpPr>
        <p:spPr>
          <a:xfrm>
            <a:off x="3262363" y="2133208"/>
            <a:ext cx="1005840" cy="685800"/>
          </a:xfrm>
          <a:prstGeom prst="rightArrow">
            <a:avLst>
              <a:gd name="adj1" fmla="val 50000"/>
              <a:gd name="adj2" fmla="val 50000"/>
            </a:avLst>
          </a:prstGeom>
          <a:solidFill>
            <a:schemeClr val="accent1"/>
          </a:solidFill>
          <a:ln w="19050" cap="rnd" cmpd="sng">
            <a:solidFill>
              <a:srgbClr val="800F0D"/>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entury Gothic"/>
              <a:ea typeface="Century Gothic"/>
              <a:cs typeface="Century Gothic"/>
              <a:sym typeface="Century Gothic"/>
            </a:endParaRPr>
          </a:p>
        </p:txBody>
      </p:sp>
      <p:cxnSp>
        <p:nvCxnSpPr>
          <p:cNvPr id="195" name="Google Shape;195;p8"/>
          <p:cNvCxnSpPr>
            <a:cxnSpLocks/>
            <a:endCxn id="196" idx="0"/>
          </p:cNvCxnSpPr>
          <p:nvPr/>
        </p:nvCxnSpPr>
        <p:spPr>
          <a:xfrm>
            <a:off x="1721719" y="3547588"/>
            <a:ext cx="0" cy="1125294"/>
          </a:xfrm>
          <a:prstGeom prst="straightConnector1">
            <a:avLst/>
          </a:prstGeom>
          <a:noFill/>
          <a:ln w="9525" cap="rnd" cmpd="sng">
            <a:solidFill>
              <a:schemeClr val="dk1"/>
            </a:solidFill>
            <a:prstDash val="solid"/>
            <a:round/>
            <a:headEnd type="none" w="sm" len="sm"/>
            <a:tailEnd type="triangle" w="med" len="med"/>
          </a:ln>
        </p:spPr>
      </p:cxnSp>
      <p:sp>
        <p:nvSpPr>
          <p:cNvPr id="196" name="Google Shape;196;p8"/>
          <p:cNvSpPr/>
          <p:nvPr/>
        </p:nvSpPr>
        <p:spPr>
          <a:xfrm>
            <a:off x="372979" y="4672882"/>
            <a:ext cx="2697480" cy="788670"/>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sz="2100" dirty="0">
                <a:solidFill>
                  <a:schemeClr val="lt1"/>
                </a:solidFill>
                <a:latin typeface="Century Gothic"/>
                <a:ea typeface="Century Gothic"/>
                <a:cs typeface="Century Gothic"/>
                <a:sym typeface="Century Gothic"/>
              </a:rPr>
              <a:t>Missing precision</a:t>
            </a:r>
            <a:endParaRPr sz="1050" dirty="0"/>
          </a:p>
        </p:txBody>
      </p:sp>
      <p:sp>
        <p:nvSpPr>
          <p:cNvPr id="197" name="Google Shape;197;p8"/>
          <p:cNvSpPr/>
          <p:nvPr/>
        </p:nvSpPr>
        <p:spPr>
          <a:xfrm>
            <a:off x="7157587" y="1434165"/>
            <a:ext cx="1899786" cy="779337"/>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sz="2100" dirty="0">
                <a:solidFill>
                  <a:schemeClr val="lt1"/>
                </a:solidFill>
                <a:latin typeface="Century Gothic"/>
                <a:ea typeface="Century Gothic"/>
                <a:cs typeface="Century Gothic"/>
                <a:sym typeface="Century Gothic"/>
              </a:rPr>
              <a:t>precision</a:t>
            </a:r>
            <a:endParaRPr sz="1050" dirty="0"/>
          </a:p>
        </p:txBody>
      </p:sp>
      <p:sp>
        <p:nvSpPr>
          <p:cNvPr id="4" name="Google Shape;622;p40">
            <a:extLst>
              <a:ext uri="{FF2B5EF4-FFF2-40B4-BE49-F238E27FC236}">
                <a16:creationId xmlns:a16="http://schemas.microsoft.com/office/drawing/2014/main" id="{40585156-08CC-C342-06ED-939BB918C3E4}"/>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missing/present?</a:t>
            </a:r>
            <a:endParaRPr dirty="0"/>
          </a:p>
        </p:txBody>
      </p:sp>
      <p:sp>
        <p:nvSpPr>
          <p:cNvPr id="13" name="Google Shape;197;p8">
            <a:extLst>
              <a:ext uri="{FF2B5EF4-FFF2-40B4-BE49-F238E27FC236}">
                <a16:creationId xmlns:a16="http://schemas.microsoft.com/office/drawing/2014/main" id="{081D0432-8FC0-7283-2D8F-5992F3FD5B91}"/>
              </a:ext>
            </a:extLst>
          </p:cNvPr>
          <p:cNvSpPr/>
          <p:nvPr/>
        </p:nvSpPr>
        <p:spPr>
          <a:xfrm>
            <a:off x="7157587" y="2502340"/>
            <a:ext cx="1899786" cy="779337"/>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sz="2100" dirty="0">
                <a:solidFill>
                  <a:schemeClr val="lt1"/>
                </a:solidFill>
                <a:latin typeface="Century Gothic"/>
                <a:ea typeface="Century Gothic"/>
                <a:cs typeface="Century Gothic"/>
                <a:sym typeface="Century Gothic"/>
              </a:rPr>
              <a:t>inconsistency</a:t>
            </a:r>
            <a:endParaRPr sz="1050" dirty="0"/>
          </a:p>
        </p:txBody>
      </p:sp>
      <p:pic>
        <p:nvPicPr>
          <p:cNvPr id="1026" name="Picture 2" descr="Beef Steaks">
            <a:extLst>
              <a:ext uri="{FF2B5EF4-FFF2-40B4-BE49-F238E27FC236}">
                <a16:creationId xmlns:a16="http://schemas.microsoft.com/office/drawing/2014/main" id="{B30B56C5-7BAB-6849-EC46-89DCCA1A72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979" y="796673"/>
            <a:ext cx="2590800" cy="259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500"/>
                                        <p:tgtEl>
                                          <p:spTgt spid="19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96"/>
                                        </p:tgtEl>
                                        <p:attrNameLst>
                                          <p:attrName>style.visibility</p:attrName>
                                        </p:attrNameLst>
                                      </p:cBhvr>
                                      <p:to>
                                        <p:strVal val="visible"/>
                                      </p:to>
                                    </p:set>
                                    <p:anim calcmode="lin" valueType="num">
                                      <p:cBhvr additive="base">
                                        <p:cTn id="10" dur="500"/>
                                        <p:tgtEl>
                                          <p:spTgt spid="196"/>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94"/>
                                        </p:tgtEl>
                                        <p:attrNameLst>
                                          <p:attrName>style.visibility</p:attrName>
                                        </p:attrNameLst>
                                      </p:cBhvr>
                                      <p:to>
                                        <p:strVal val="visible"/>
                                      </p:to>
                                    </p:set>
                                    <p:anim calcmode="lin" valueType="num">
                                      <p:cBhvr additive="base">
                                        <p:cTn id="15" dur="500"/>
                                        <p:tgtEl>
                                          <p:spTgt spid="19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92"/>
                                        </p:tgtEl>
                                        <p:attrNameLst>
                                          <p:attrName>style.visibility</p:attrName>
                                        </p:attrNameLst>
                                      </p:cBhvr>
                                      <p:to>
                                        <p:strVal val="visible"/>
                                      </p:to>
                                    </p:set>
                                    <p:anim calcmode="lin" valueType="num">
                                      <p:cBhvr additive="base">
                                        <p:cTn id="20" dur="500"/>
                                        <p:tgtEl>
                                          <p:spTgt spid="19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500"/>
                                        <p:tgtEl>
                                          <p:spTgt spid="191"/>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7" descr="Image result for den vau muoi nam zingmp3"/>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5" name="Picture 4">
            <a:extLst>
              <a:ext uri="{FF2B5EF4-FFF2-40B4-BE49-F238E27FC236}">
                <a16:creationId xmlns:a16="http://schemas.microsoft.com/office/drawing/2014/main" id="{84150EC2-A27D-AF53-9AF9-2DF3BBD0C93F}"/>
              </a:ext>
            </a:extLst>
          </p:cNvPr>
          <p:cNvPicPr>
            <a:picLocks noChangeAspect="1"/>
          </p:cNvPicPr>
          <p:nvPr/>
        </p:nvPicPr>
        <p:blipFill>
          <a:blip r:embed="rId2"/>
          <a:stretch>
            <a:fillRect/>
          </a:stretch>
        </p:blipFill>
        <p:spPr>
          <a:xfrm>
            <a:off x="123368" y="1278978"/>
            <a:ext cx="3748141" cy="4997522"/>
          </a:xfrm>
          <a:prstGeom prst="rect">
            <a:avLst/>
          </a:prstGeom>
        </p:spPr>
      </p:pic>
      <p:sp>
        <p:nvSpPr>
          <p:cNvPr id="9" name="Google Shape;622;p40">
            <a:extLst>
              <a:ext uri="{FF2B5EF4-FFF2-40B4-BE49-F238E27FC236}">
                <a16:creationId xmlns:a16="http://schemas.microsoft.com/office/drawing/2014/main" id="{C70A2D39-31D1-F5D9-43B6-AD0E038B9A86}"/>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missing/present?</a:t>
            </a:r>
            <a:endParaRPr dirty="0"/>
          </a:p>
        </p:txBody>
      </p:sp>
      <p:pic>
        <p:nvPicPr>
          <p:cNvPr id="4" name="Picture 3">
            <a:extLst>
              <a:ext uri="{FF2B5EF4-FFF2-40B4-BE49-F238E27FC236}">
                <a16:creationId xmlns:a16="http://schemas.microsoft.com/office/drawing/2014/main" id="{2163B78A-C513-7E78-554F-69B858A2ABD4}"/>
              </a:ext>
            </a:extLst>
          </p:cNvPr>
          <p:cNvPicPr>
            <a:picLocks noChangeAspect="1"/>
          </p:cNvPicPr>
          <p:nvPr/>
        </p:nvPicPr>
        <p:blipFill>
          <a:blip r:embed="rId3"/>
          <a:stretch>
            <a:fillRect/>
          </a:stretch>
        </p:blipFill>
        <p:spPr>
          <a:xfrm>
            <a:off x="4023109" y="1278978"/>
            <a:ext cx="4997523" cy="4997523"/>
          </a:xfrm>
          <a:prstGeom prst="rect">
            <a:avLst/>
          </a:prstGeom>
        </p:spPr>
      </p:pic>
    </p:spTree>
    <p:extLst>
      <p:ext uri="{BB962C8B-B14F-4D97-AF65-F5344CB8AC3E}">
        <p14:creationId xmlns:p14="http://schemas.microsoft.com/office/powerpoint/2010/main" val="2490725046"/>
      </p:ext>
    </p:extLst>
  </p:cSld>
  <p:clrMapOvr>
    <a:masterClrMapping/>
  </p:clrMapOvr>
  <p:transition spd="slow">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2"/>
          <p:cNvSpPr txBox="1">
            <a:spLocks noGrp="1"/>
          </p:cNvSpPr>
          <p:nvPr>
            <p:ph type="title"/>
          </p:nvPr>
        </p:nvSpPr>
        <p:spPr>
          <a:xfrm>
            <a:off x="457200" y="96914"/>
            <a:ext cx="8229600" cy="636999"/>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3600" cap="none"/>
              <a:t>Which standard is missing?</a:t>
            </a:r>
            <a:endParaRPr/>
          </a:p>
        </p:txBody>
      </p:sp>
      <p:pic>
        <p:nvPicPr>
          <p:cNvPr id="639" name="Google Shape;639;p42"/>
          <p:cNvPicPr preferRelativeResize="0"/>
          <p:nvPr/>
        </p:nvPicPr>
        <p:blipFill rotWithShape="1">
          <a:blip r:embed="rId3">
            <a:alphaModFix/>
          </a:blip>
          <a:srcRect/>
          <a:stretch/>
        </p:blipFill>
        <p:spPr>
          <a:xfrm>
            <a:off x="1514375" y="1144684"/>
            <a:ext cx="5486400" cy="548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3"/>
          <p:cNvSpPr/>
          <p:nvPr/>
        </p:nvSpPr>
        <p:spPr>
          <a:xfrm>
            <a:off x="5789676" y="4994147"/>
            <a:ext cx="3354324" cy="73456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6" name="Google Shape;646;p43"/>
          <p:cNvSpPr/>
          <p:nvPr/>
        </p:nvSpPr>
        <p:spPr>
          <a:xfrm>
            <a:off x="1293875" y="5484876"/>
            <a:ext cx="3066288" cy="23164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48" name="Google Shape;648;p43"/>
          <p:cNvPicPr preferRelativeResize="0"/>
          <p:nvPr/>
        </p:nvPicPr>
        <p:blipFill rotWithShape="1">
          <a:blip r:embed="rId5">
            <a:alphaModFix/>
          </a:blip>
          <a:srcRect/>
          <a:stretch/>
        </p:blipFill>
        <p:spPr>
          <a:xfrm>
            <a:off x="2485246" y="1295400"/>
            <a:ext cx="4173507" cy="5401364"/>
          </a:xfrm>
          <a:prstGeom prst="rect">
            <a:avLst/>
          </a:prstGeom>
          <a:noFill/>
          <a:ln>
            <a:noFill/>
          </a:ln>
        </p:spPr>
      </p:pic>
      <p:sp>
        <p:nvSpPr>
          <p:cNvPr id="2" name="Google Shape;622;p40">
            <a:extLst>
              <a:ext uri="{FF2B5EF4-FFF2-40B4-BE49-F238E27FC236}">
                <a16:creationId xmlns:a16="http://schemas.microsoft.com/office/drawing/2014/main" id="{7C72F3BD-A88C-476C-5105-1DA7A72B5100}"/>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a:t>
            </a:r>
            <a:endParaRPr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653"/>
        <p:cNvGrpSpPr/>
        <p:nvPr/>
      </p:nvGrpSpPr>
      <p:grpSpPr>
        <a:xfrm>
          <a:off x="0" y="0"/>
          <a:ext cx="0" cy="0"/>
          <a:chOff x="0" y="0"/>
          <a:chExt cx="0" cy="0"/>
        </a:xfrm>
      </p:grpSpPr>
      <p:pic>
        <p:nvPicPr>
          <p:cNvPr id="654" name="Google Shape;654;p44" descr="makeup"/>
          <p:cNvPicPr preferRelativeResize="0"/>
          <p:nvPr/>
        </p:nvPicPr>
        <p:blipFill rotWithShape="1">
          <a:blip r:embed="rId3">
            <a:alphaModFix/>
          </a:blip>
          <a:srcRect/>
          <a:stretch/>
        </p:blipFill>
        <p:spPr>
          <a:xfrm>
            <a:off x="2286000" y="1676400"/>
            <a:ext cx="4724400" cy="4724400"/>
          </a:xfrm>
          <a:prstGeom prst="rect">
            <a:avLst/>
          </a:prstGeom>
          <a:noFill/>
          <a:ln>
            <a:noFill/>
          </a:ln>
        </p:spPr>
      </p:pic>
      <p:sp>
        <p:nvSpPr>
          <p:cNvPr id="4" name="Google Shape;622;p40">
            <a:extLst>
              <a:ext uri="{FF2B5EF4-FFF2-40B4-BE49-F238E27FC236}">
                <a16:creationId xmlns:a16="http://schemas.microsoft.com/office/drawing/2014/main" id="{F89D1E2E-1FDC-F0C5-1D19-FA2750086674}"/>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7" descr="Image result for den vau muoi nam zingmp3"/>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4" name="Google Shape;622;p40">
            <a:extLst>
              <a:ext uri="{FF2B5EF4-FFF2-40B4-BE49-F238E27FC236}">
                <a16:creationId xmlns:a16="http://schemas.microsoft.com/office/drawing/2014/main" id="{C0708CF6-BFE3-11F3-4346-0E2FEBE138A8}"/>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a:t>
            </a:r>
            <a:endParaRPr dirty="0"/>
          </a:p>
        </p:txBody>
      </p:sp>
      <p:pic>
        <p:nvPicPr>
          <p:cNvPr id="6" name="Picture 5">
            <a:extLst>
              <a:ext uri="{FF2B5EF4-FFF2-40B4-BE49-F238E27FC236}">
                <a16:creationId xmlns:a16="http://schemas.microsoft.com/office/drawing/2014/main" id="{AB47324C-4CF8-0EBB-9227-1643E107C3DE}"/>
              </a:ext>
            </a:extLst>
          </p:cNvPr>
          <p:cNvPicPr>
            <a:picLocks noChangeAspect="1"/>
          </p:cNvPicPr>
          <p:nvPr/>
        </p:nvPicPr>
        <p:blipFill>
          <a:blip r:embed="rId2"/>
          <a:stretch>
            <a:fillRect/>
          </a:stretch>
        </p:blipFill>
        <p:spPr>
          <a:xfrm>
            <a:off x="1861457" y="1352938"/>
            <a:ext cx="5243804" cy="5243804"/>
          </a:xfrm>
          <a:prstGeom prst="rect">
            <a:avLst/>
          </a:prstGeom>
        </p:spPr>
      </p:pic>
    </p:spTree>
    <p:extLst>
      <p:ext uri="{BB962C8B-B14F-4D97-AF65-F5344CB8AC3E}">
        <p14:creationId xmlns:p14="http://schemas.microsoft.com/office/powerpoint/2010/main" val="2628448948"/>
      </p:ext>
    </p:extLst>
  </p:cSld>
  <p:clrMapOvr>
    <a:masterClrMapping/>
  </p:clrMapOvr>
  <p:transition spd="slow">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You can’t change people around you, but you can change people around you&quot;"/>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17266"/>
            <a:ext cx="3684632" cy="3759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196615" y="2568361"/>
            <a:ext cx="4639377" cy="2280881"/>
          </a:xfrm>
          <a:prstGeom prst="rect">
            <a:avLst/>
          </a:prstGeom>
        </p:spPr>
        <p:txBody>
          <a:bodyPr wrap="square">
            <a:spAutoFit/>
          </a:bodyPr>
          <a:lstStyle/>
          <a:p>
            <a:pPr marL="457200" indent="-457200">
              <a:lnSpc>
                <a:spcPct val="120000"/>
              </a:lnSpc>
              <a:spcBef>
                <a:spcPts val="1350"/>
              </a:spcBef>
            </a:pPr>
            <a:r>
              <a:rPr lang="en-US" altLang="en-US" sz="2100" dirty="0"/>
              <a:t>	‘</a:t>
            </a:r>
            <a:r>
              <a:rPr lang="en-US" altLang="en-US" sz="2100" b="1" dirty="0"/>
              <a:t>You can’t change people around you, but you can change people around you</a:t>
            </a:r>
            <a:r>
              <a:rPr lang="en-US" altLang="en-US" sz="2100" dirty="0"/>
              <a:t>.’ </a:t>
            </a:r>
          </a:p>
          <a:p>
            <a:pPr marL="457200" indent="-457200">
              <a:lnSpc>
                <a:spcPct val="120000"/>
              </a:lnSpc>
              <a:spcBef>
                <a:spcPts val="1350"/>
              </a:spcBef>
            </a:pPr>
            <a:r>
              <a:rPr lang="en-US" altLang="en-US" sz="2400" dirty="0"/>
              <a:t>           			</a:t>
            </a:r>
            <a:r>
              <a:rPr lang="en-US" altLang="en-US" sz="1800" i="1" dirty="0"/>
              <a:t>(Unknown)</a:t>
            </a:r>
            <a:endParaRPr lang="en-US" altLang="en-US" sz="2400" i="1" dirty="0"/>
          </a:p>
        </p:txBody>
      </p:sp>
      <p:sp>
        <p:nvSpPr>
          <p:cNvPr id="6" name="Google Shape;622;p40">
            <a:extLst>
              <a:ext uri="{FF2B5EF4-FFF2-40B4-BE49-F238E27FC236}">
                <a16:creationId xmlns:a16="http://schemas.microsoft.com/office/drawing/2014/main" id="{83C3D1F4-08C3-7649-312E-3C8332B77DAE}"/>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a:t>
            </a:r>
            <a:endParaRPr dirty="0"/>
          </a:p>
        </p:txBody>
      </p:sp>
    </p:spTree>
    <p:extLst>
      <p:ext uri="{BB962C8B-B14F-4D97-AF65-F5344CB8AC3E}">
        <p14:creationId xmlns:p14="http://schemas.microsoft.com/office/powerpoint/2010/main" val="54617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86"/>
        <p:cNvGrpSpPr/>
        <p:nvPr/>
      </p:nvGrpSpPr>
      <p:grpSpPr>
        <a:xfrm>
          <a:off x="0" y="0"/>
          <a:ext cx="0" cy="0"/>
          <a:chOff x="0" y="0"/>
          <a:chExt cx="0" cy="0"/>
        </a:xfrm>
      </p:grpSpPr>
      <p:pic>
        <p:nvPicPr>
          <p:cNvPr id="5" name="Picture 4">
            <a:extLst>
              <a:ext uri="{FF2B5EF4-FFF2-40B4-BE49-F238E27FC236}">
                <a16:creationId xmlns:a16="http://schemas.microsoft.com/office/drawing/2014/main" id="{96EA39F7-3780-AB8C-5E8D-F1A2FF0C45DD}"/>
              </a:ext>
            </a:extLst>
          </p:cNvPr>
          <p:cNvPicPr>
            <a:picLocks noChangeAspect="1"/>
          </p:cNvPicPr>
          <p:nvPr/>
        </p:nvPicPr>
        <p:blipFill rotWithShape="1">
          <a:blip r:embed="rId3"/>
          <a:srcRect l="52959" r="2653"/>
          <a:stretch/>
        </p:blipFill>
        <p:spPr>
          <a:xfrm>
            <a:off x="1466920" y="10160"/>
            <a:ext cx="6100208" cy="6858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eyboard not found press F1 to continue del to enter setup | StareCat.com">
            <a:extLst>
              <a:ext uri="{FF2B5EF4-FFF2-40B4-BE49-F238E27FC236}">
                <a16:creationId xmlns:a16="http://schemas.microsoft.com/office/drawing/2014/main" id="{B3062D17-6210-4CB8-B2F0-179BFCBD6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58" y="1051559"/>
            <a:ext cx="5299158" cy="523373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22;p40">
            <a:extLst>
              <a:ext uri="{FF2B5EF4-FFF2-40B4-BE49-F238E27FC236}">
                <a16:creationId xmlns:a16="http://schemas.microsoft.com/office/drawing/2014/main" id="{25B86D76-481D-C904-F447-E13B246B56C9}"/>
              </a:ext>
            </a:extLst>
          </p:cNvPr>
          <p:cNvSpPr txBox="1">
            <a:spLocks/>
          </p:cNvSpPr>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t>Which standard is missing?</a:t>
            </a:r>
            <a:endParaRPr lang="en-US" b="1" dirty="0"/>
          </a:p>
        </p:txBody>
      </p:sp>
    </p:spTree>
    <p:extLst>
      <p:ext uri="{BB962C8B-B14F-4D97-AF65-F5344CB8AC3E}">
        <p14:creationId xmlns:p14="http://schemas.microsoft.com/office/powerpoint/2010/main" val="3319844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F52012-C7E1-4590-B4F9-04C3E687B7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614" y="1655545"/>
            <a:ext cx="6140287" cy="4485821"/>
          </a:xfrm>
        </p:spPr>
      </p:pic>
      <p:sp>
        <p:nvSpPr>
          <p:cNvPr id="4" name="Google Shape;622;p40">
            <a:extLst>
              <a:ext uri="{FF2B5EF4-FFF2-40B4-BE49-F238E27FC236}">
                <a16:creationId xmlns:a16="http://schemas.microsoft.com/office/drawing/2014/main" id="{78DF0A8F-8844-6287-E397-888089736F84}"/>
              </a:ext>
            </a:extLst>
          </p:cNvPr>
          <p:cNvSpPr txBox="1">
            <a:spLocks/>
          </p:cNvSpPr>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t>Which standard is missing?</a:t>
            </a:r>
            <a:endParaRPr lang="en-US" b="1" dirty="0"/>
          </a:p>
        </p:txBody>
      </p:sp>
    </p:spTree>
    <p:extLst>
      <p:ext uri="{BB962C8B-B14F-4D97-AF65-F5344CB8AC3E}">
        <p14:creationId xmlns:p14="http://schemas.microsoft.com/office/powerpoint/2010/main" val="764376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660"/>
        <p:cNvGrpSpPr/>
        <p:nvPr/>
      </p:nvGrpSpPr>
      <p:grpSpPr>
        <a:xfrm>
          <a:off x="0" y="0"/>
          <a:ext cx="0" cy="0"/>
          <a:chOff x="0" y="0"/>
          <a:chExt cx="0" cy="0"/>
        </a:xfrm>
      </p:grpSpPr>
      <p:pic>
        <p:nvPicPr>
          <p:cNvPr id="661" name="Google Shape;661;p45" descr="babulal-gaur-politicians-photo-u1"/>
          <p:cNvPicPr preferRelativeResize="0"/>
          <p:nvPr/>
        </p:nvPicPr>
        <p:blipFill rotWithShape="1">
          <a:blip r:embed="rId3">
            <a:alphaModFix/>
          </a:blip>
          <a:srcRect/>
          <a:stretch/>
        </p:blipFill>
        <p:spPr>
          <a:xfrm>
            <a:off x="6019800" y="1981200"/>
            <a:ext cx="2628900" cy="2628900"/>
          </a:xfrm>
          <a:prstGeom prst="rect">
            <a:avLst/>
          </a:prstGeom>
          <a:noFill/>
          <a:ln>
            <a:noFill/>
          </a:ln>
        </p:spPr>
      </p:pic>
      <p:sp>
        <p:nvSpPr>
          <p:cNvPr id="662" name="Google Shape;662;p45"/>
          <p:cNvSpPr/>
          <p:nvPr/>
        </p:nvSpPr>
        <p:spPr>
          <a:xfrm>
            <a:off x="304800" y="1828800"/>
            <a:ext cx="5181600" cy="3578672"/>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800">
                <a:solidFill>
                  <a:schemeClr val="dk1"/>
                </a:solidFill>
                <a:latin typeface="Arial"/>
                <a:ea typeface="Arial"/>
                <a:cs typeface="Arial"/>
                <a:sym typeface="Arial"/>
              </a:rPr>
              <a:t>"This (rape) is a social crime which depends on the man and the woman. It is sometimes right and sometimes wrong."</a:t>
            </a:r>
            <a:br>
              <a:rPr lang="en-US" sz="2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endParaRPr sz="2400" i="1">
              <a:solidFill>
                <a:schemeClr val="dk1"/>
              </a:solidFill>
              <a:latin typeface="Arial"/>
              <a:ea typeface="Arial"/>
              <a:cs typeface="Arial"/>
              <a:sym typeface="Arial"/>
            </a:endParaRPr>
          </a:p>
        </p:txBody>
      </p:sp>
      <p:sp>
        <p:nvSpPr>
          <p:cNvPr id="664" name="Google Shape;664;p45"/>
          <p:cNvSpPr/>
          <p:nvPr/>
        </p:nvSpPr>
        <p:spPr>
          <a:xfrm>
            <a:off x="1828800" y="4700852"/>
            <a:ext cx="3429000" cy="797078"/>
          </a:xfrm>
          <a:prstGeom prst="rect">
            <a:avLst/>
          </a:prstGeom>
          <a:no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2000" i="1">
                <a:solidFill>
                  <a:srgbClr val="080808"/>
                </a:solidFill>
                <a:latin typeface="Arial"/>
                <a:ea typeface="Arial"/>
                <a:cs typeface="Arial"/>
                <a:sym typeface="Arial"/>
              </a:rPr>
              <a:t>Babulal Gaur Yadav      (Indian politician, 2014)</a:t>
            </a:r>
            <a:endParaRPr/>
          </a:p>
        </p:txBody>
      </p:sp>
      <p:cxnSp>
        <p:nvCxnSpPr>
          <p:cNvPr id="665" name="Google Shape;665;p45"/>
          <p:cNvCxnSpPr/>
          <p:nvPr/>
        </p:nvCxnSpPr>
        <p:spPr>
          <a:xfrm>
            <a:off x="2971800" y="2438400"/>
            <a:ext cx="1828800" cy="0"/>
          </a:xfrm>
          <a:prstGeom prst="straightConnector1">
            <a:avLst/>
          </a:prstGeom>
          <a:noFill/>
          <a:ln w="19050" cap="flat" cmpd="sng">
            <a:solidFill>
              <a:srgbClr val="FF0000"/>
            </a:solidFill>
            <a:prstDash val="solid"/>
            <a:round/>
            <a:headEnd type="none" w="sm" len="sm"/>
            <a:tailEnd type="none" w="sm" len="sm"/>
          </a:ln>
        </p:spPr>
      </p:cxnSp>
      <p:cxnSp>
        <p:nvCxnSpPr>
          <p:cNvPr id="666" name="Google Shape;666;p45"/>
          <p:cNvCxnSpPr/>
          <p:nvPr/>
        </p:nvCxnSpPr>
        <p:spPr>
          <a:xfrm>
            <a:off x="381000" y="4419600"/>
            <a:ext cx="762000" cy="0"/>
          </a:xfrm>
          <a:prstGeom prst="straightConnector1">
            <a:avLst/>
          </a:prstGeom>
          <a:noFill/>
          <a:ln w="19050" cap="flat" cmpd="sng">
            <a:solidFill>
              <a:srgbClr val="FF0000"/>
            </a:solidFill>
            <a:prstDash val="solid"/>
            <a:round/>
            <a:headEnd type="none" w="sm" len="sm"/>
            <a:tailEnd type="none" w="sm" len="sm"/>
          </a:ln>
        </p:spPr>
      </p:cxnSp>
      <p:sp>
        <p:nvSpPr>
          <p:cNvPr id="4" name="Google Shape;622;p40">
            <a:extLst>
              <a:ext uri="{FF2B5EF4-FFF2-40B4-BE49-F238E27FC236}">
                <a16:creationId xmlns:a16="http://schemas.microsoft.com/office/drawing/2014/main" id="{91EDFE20-AA7E-9C5E-FAC8-42756B79A6EE}"/>
              </a:ext>
            </a:extLst>
          </p:cNvPr>
          <p:cNvSpPr txBox="1">
            <a:spLocks/>
          </p:cNvSpPr>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t>Which standard is missing?</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697"/>
        <p:cNvGrpSpPr/>
        <p:nvPr/>
      </p:nvGrpSpPr>
      <p:grpSpPr>
        <a:xfrm>
          <a:off x="0" y="0"/>
          <a:ext cx="0" cy="0"/>
          <a:chOff x="0" y="0"/>
          <a:chExt cx="0" cy="0"/>
        </a:xfrm>
      </p:grpSpPr>
      <p:sp>
        <p:nvSpPr>
          <p:cNvPr id="698" name="Google Shape;698;p48"/>
          <p:cNvSpPr txBox="1">
            <a:spLocks noGrp="1"/>
          </p:cNvSpPr>
          <p:nvPr>
            <p:ph type="title"/>
          </p:nvPr>
        </p:nvSpPr>
        <p:spPr>
          <a:xfrm>
            <a:off x="304800" y="762000"/>
            <a:ext cx="8686800" cy="838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cap="none"/>
              <a:t>3. BENEFITS OF CRITICAL THINKING </a:t>
            </a:r>
            <a:endParaRPr/>
          </a:p>
        </p:txBody>
      </p:sp>
      <p:sp>
        <p:nvSpPr>
          <p:cNvPr id="699" name="Google Shape;699;p48"/>
          <p:cNvSpPr txBox="1"/>
          <p:nvPr/>
        </p:nvSpPr>
        <p:spPr>
          <a:xfrm>
            <a:off x="1066800" y="2286000"/>
            <a:ext cx="7010400" cy="21859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3200"/>
              <a:buFont typeface="Arial"/>
              <a:buAutoNum type="arabicPeriod"/>
            </a:pPr>
            <a:r>
              <a:rPr lang="en-US" sz="3200">
                <a:solidFill>
                  <a:schemeClr val="dk1"/>
                </a:solidFill>
                <a:latin typeface="Arial"/>
                <a:ea typeface="Arial"/>
                <a:cs typeface="Arial"/>
                <a:sym typeface="Arial"/>
              </a:rPr>
              <a:t>In the classroom</a:t>
            </a:r>
            <a:endParaRPr/>
          </a:p>
          <a:p>
            <a:pPr marL="342900" marR="0" lvl="0" indent="-342900" algn="l" rtl="0">
              <a:spcBef>
                <a:spcPts val="2400"/>
              </a:spcBef>
              <a:spcAft>
                <a:spcPts val="0"/>
              </a:spcAft>
              <a:buClr>
                <a:schemeClr val="dk1"/>
              </a:buClr>
              <a:buSzPts val="3200"/>
              <a:buFont typeface="Arial"/>
              <a:buAutoNum type="arabicPeriod"/>
            </a:pPr>
            <a:r>
              <a:rPr lang="en-US" sz="3200">
                <a:solidFill>
                  <a:schemeClr val="dk1"/>
                </a:solidFill>
                <a:latin typeface="Arial"/>
                <a:ea typeface="Arial"/>
                <a:cs typeface="Arial"/>
                <a:sym typeface="Arial"/>
              </a:rPr>
              <a:t>In the workplace</a:t>
            </a:r>
            <a:endParaRPr/>
          </a:p>
          <a:p>
            <a:pPr marL="342900" marR="0" lvl="0" indent="-342900" algn="l" rtl="0">
              <a:spcBef>
                <a:spcPts val="2400"/>
              </a:spcBef>
              <a:spcAft>
                <a:spcPts val="0"/>
              </a:spcAft>
              <a:buClr>
                <a:schemeClr val="dk1"/>
              </a:buClr>
              <a:buSzPts val="3200"/>
              <a:buFont typeface="Arial"/>
              <a:buAutoNum type="arabicPeriod"/>
            </a:pPr>
            <a:r>
              <a:rPr lang="en-US" sz="3200">
                <a:solidFill>
                  <a:schemeClr val="dk1"/>
                </a:solidFill>
                <a:latin typeface="Arial"/>
                <a:ea typeface="Arial"/>
                <a:cs typeface="Arial"/>
                <a:sym typeface="Arial"/>
              </a:rPr>
              <a:t>In life </a:t>
            </a:r>
            <a:endParaRPr/>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703"/>
        <p:cNvGrpSpPr/>
        <p:nvPr/>
      </p:nvGrpSpPr>
      <p:grpSpPr>
        <a:xfrm>
          <a:off x="0" y="0"/>
          <a:ext cx="0" cy="0"/>
          <a:chOff x="0" y="0"/>
          <a:chExt cx="0" cy="0"/>
        </a:xfrm>
      </p:grpSpPr>
      <p:sp>
        <p:nvSpPr>
          <p:cNvPr id="704" name="Google Shape;704;p49"/>
          <p:cNvSpPr txBox="1">
            <a:spLocks noGrp="1"/>
          </p:cNvSpPr>
          <p:nvPr>
            <p:ph type="body" idx="1"/>
          </p:nvPr>
        </p:nvSpPr>
        <p:spPr>
          <a:xfrm>
            <a:off x="304800" y="1524000"/>
            <a:ext cx="8686800" cy="4708525"/>
          </a:xfrm>
          <a:prstGeom prst="rect">
            <a:avLst/>
          </a:prstGeom>
          <a:noFill/>
          <a:ln>
            <a:noFill/>
          </a:ln>
        </p:spPr>
        <p:txBody>
          <a:bodyPr spcFirstLastPara="1" wrap="square" lIns="91425" tIns="45700" rIns="91425" bIns="45700" anchor="t" anchorCtr="0">
            <a:noAutofit/>
          </a:bodyPr>
          <a:lstStyle/>
          <a:p>
            <a:pPr marL="742950" lvl="1" indent="-285750" algn="l" rtl="0">
              <a:lnSpc>
                <a:spcPct val="150000"/>
              </a:lnSpc>
              <a:spcBef>
                <a:spcPts val="0"/>
              </a:spcBef>
              <a:spcAft>
                <a:spcPts val="0"/>
              </a:spcAft>
              <a:buSzPts val="2800"/>
              <a:buChar char="▪"/>
            </a:pPr>
            <a:r>
              <a:rPr lang="en-US"/>
              <a:t>Understanding and critically evaluating the arguments and beliefs of others </a:t>
            </a:r>
            <a:endParaRPr/>
          </a:p>
          <a:p>
            <a:pPr marL="742950" lvl="1" indent="-285750" algn="l" rtl="0">
              <a:lnSpc>
                <a:spcPct val="150000"/>
              </a:lnSpc>
              <a:spcBef>
                <a:spcPts val="560"/>
              </a:spcBef>
              <a:spcAft>
                <a:spcPts val="0"/>
              </a:spcAft>
              <a:buSzPts val="2800"/>
              <a:buChar char="▪"/>
            </a:pPr>
            <a:r>
              <a:rPr lang="en-US"/>
              <a:t>Developing and defending one’s own well-supported arguments and beliefs  </a:t>
            </a:r>
            <a:endParaRPr/>
          </a:p>
        </p:txBody>
      </p:sp>
      <p:sp>
        <p:nvSpPr>
          <p:cNvPr id="705" name="Google Shape;705;p49"/>
          <p:cNvSpPr/>
          <p:nvPr/>
        </p:nvSpPr>
        <p:spPr>
          <a:xfrm>
            <a:off x="2433107" y="381000"/>
            <a:ext cx="385233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dk1"/>
                </a:solidFill>
                <a:latin typeface="Arial"/>
                <a:ea typeface="Arial"/>
                <a:cs typeface="Arial"/>
                <a:sym typeface="Arial"/>
              </a:rPr>
              <a:t>In the classroom</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4">
                                            <p:txEl>
                                              <p:pRg st="0" end="0"/>
                                            </p:txEl>
                                          </p:spTgt>
                                        </p:tgtEl>
                                        <p:attrNameLst>
                                          <p:attrName>style.visibility</p:attrName>
                                        </p:attrNameLst>
                                      </p:cBhvr>
                                      <p:to>
                                        <p:strVal val="visible"/>
                                      </p:to>
                                    </p:set>
                                    <p:animEffect transition="in" filter="fade">
                                      <p:cBhvr>
                                        <p:cTn id="7" dur="500"/>
                                        <p:tgtEl>
                                          <p:spTgt spid="7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4">
                                            <p:txEl>
                                              <p:pRg st="1" end="1"/>
                                            </p:txEl>
                                          </p:spTgt>
                                        </p:tgtEl>
                                        <p:attrNameLst>
                                          <p:attrName>style.visibility</p:attrName>
                                        </p:attrNameLst>
                                      </p:cBhvr>
                                      <p:to>
                                        <p:strVal val="visible"/>
                                      </p:to>
                                    </p:set>
                                    <p:animEffect transition="in" filter="fade">
                                      <p:cBhvr>
                                        <p:cTn id="12" dur="500"/>
                                        <p:tgtEl>
                                          <p:spTgt spid="70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Google Shape;710;p50"/>
          <p:cNvSpPr txBox="1">
            <a:spLocks noGrp="1"/>
          </p:cNvSpPr>
          <p:nvPr>
            <p:ph type="body" idx="1"/>
          </p:nvPr>
        </p:nvSpPr>
        <p:spPr>
          <a:xfrm>
            <a:off x="304800" y="1371600"/>
            <a:ext cx="8686800" cy="470852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3200"/>
              <a:buFont typeface="Noto Sans Symbols"/>
              <a:buNone/>
            </a:pPr>
            <a:r>
              <a:rPr lang="en-US" dirty="0"/>
              <a:t>Showing highly specialized skills to employers:</a:t>
            </a:r>
            <a:r>
              <a:rPr lang="en-US" sz="3600" dirty="0"/>
              <a:t> </a:t>
            </a:r>
            <a:endParaRPr dirty="0"/>
          </a:p>
          <a:p>
            <a:pPr marL="1143000" lvl="2" indent="-228600">
              <a:lnSpc>
                <a:spcPct val="150000"/>
              </a:lnSpc>
              <a:spcBef>
                <a:spcPts val="560"/>
              </a:spcBef>
              <a:buSzPts val="2800"/>
            </a:pPr>
            <a:r>
              <a:rPr lang="en-US" sz="2800" dirty="0"/>
              <a:t>Communicate clearly and effectively </a:t>
            </a:r>
          </a:p>
          <a:p>
            <a:pPr marL="1143000" lvl="2" indent="-228600" algn="l" rtl="0">
              <a:lnSpc>
                <a:spcPct val="150000"/>
              </a:lnSpc>
              <a:spcBef>
                <a:spcPts val="560"/>
              </a:spcBef>
              <a:spcAft>
                <a:spcPts val="0"/>
              </a:spcAft>
              <a:buClr>
                <a:schemeClr val="dk1"/>
              </a:buClr>
              <a:buSzPts val="2800"/>
              <a:buFont typeface="Arial"/>
              <a:buChar char="•"/>
            </a:pPr>
            <a:r>
              <a:rPr lang="en-US" sz="2800" dirty="0"/>
              <a:t>Gather and analyze information </a:t>
            </a:r>
            <a:endParaRPr dirty="0"/>
          </a:p>
          <a:p>
            <a:pPr marL="1143000" lvl="2" indent="-228600">
              <a:lnSpc>
                <a:spcPct val="150000"/>
              </a:lnSpc>
              <a:spcBef>
                <a:spcPts val="560"/>
              </a:spcBef>
              <a:buSzPts val="2800"/>
            </a:pPr>
            <a:r>
              <a:rPr lang="en-US" sz="2800" dirty="0"/>
              <a:t>Draw appropriate conclusions from data </a:t>
            </a:r>
          </a:p>
          <a:p>
            <a:pPr marL="1143000" lvl="2" indent="-228600">
              <a:lnSpc>
                <a:spcPct val="150000"/>
              </a:lnSpc>
              <a:spcBef>
                <a:spcPts val="560"/>
              </a:spcBef>
              <a:buSzPts val="2800"/>
            </a:pPr>
            <a:r>
              <a:rPr lang="en-US" sz="2800" dirty="0"/>
              <a:t>Solve problems</a:t>
            </a:r>
          </a:p>
          <a:p>
            <a:pPr marL="1143000" lvl="2" indent="-228600">
              <a:lnSpc>
                <a:spcPct val="150000"/>
              </a:lnSpc>
              <a:spcBef>
                <a:spcPts val="560"/>
              </a:spcBef>
              <a:buSzPts val="2800"/>
            </a:pPr>
            <a:r>
              <a:rPr lang="en-US" sz="2800" dirty="0"/>
              <a:t>Think creatively </a:t>
            </a:r>
          </a:p>
          <a:p>
            <a:pPr marL="1143000" lvl="2" indent="-228600" algn="l" rtl="0">
              <a:lnSpc>
                <a:spcPct val="150000"/>
              </a:lnSpc>
              <a:spcBef>
                <a:spcPts val="560"/>
              </a:spcBef>
              <a:spcAft>
                <a:spcPts val="0"/>
              </a:spcAft>
              <a:buClr>
                <a:schemeClr val="dk1"/>
              </a:buClr>
              <a:buSzPts val="2800"/>
              <a:buFont typeface="Arial"/>
              <a:buChar char="•"/>
            </a:pPr>
            <a:endParaRPr lang="en-US" sz="2800" dirty="0"/>
          </a:p>
        </p:txBody>
      </p:sp>
      <p:sp>
        <p:nvSpPr>
          <p:cNvPr id="711" name="Google Shape;711;p50"/>
          <p:cNvSpPr/>
          <p:nvPr/>
        </p:nvSpPr>
        <p:spPr>
          <a:xfrm>
            <a:off x="2458755" y="381000"/>
            <a:ext cx="380104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dk1"/>
                </a:solidFill>
                <a:latin typeface="Arial"/>
                <a:ea typeface="Arial"/>
                <a:cs typeface="Arial"/>
                <a:sym typeface="Arial"/>
              </a:rPr>
              <a:t>In the workplace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xEl>
                                              <p:pRg st="0" end="0"/>
                                            </p:txEl>
                                          </p:spTgt>
                                        </p:tgtEl>
                                        <p:attrNameLst>
                                          <p:attrName>style.visibility</p:attrName>
                                        </p:attrNameLst>
                                      </p:cBhvr>
                                      <p:to>
                                        <p:strVal val="visible"/>
                                      </p:to>
                                    </p:set>
                                    <p:animEffect transition="in" filter="fade">
                                      <p:cBhvr>
                                        <p:cTn id="7" dur="500"/>
                                        <p:tgtEl>
                                          <p:spTgt spid="7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0">
                                            <p:txEl>
                                              <p:pRg st="1" end="1"/>
                                            </p:txEl>
                                          </p:spTgt>
                                        </p:tgtEl>
                                        <p:attrNameLst>
                                          <p:attrName>style.visibility</p:attrName>
                                        </p:attrNameLst>
                                      </p:cBhvr>
                                      <p:to>
                                        <p:strVal val="visible"/>
                                      </p:to>
                                    </p:set>
                                    <p:animEffect transition="in" filter="fade">
                                      <p:cBhvr>
                                        <p:cTn id="12" dur="500"/>
                                        <p:tgtEl>
                                          <p:spTgt spid="7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0">
                                            <p:txEl>
                                              <p:pRg st="2" end="2"/>
                                            </p:txEl>
                                          </p:spTgt>
                                        </p:tgtEl>
                                        <p:attrNameLst>
                                          <p:attrName>style.visibility</p:attrName>
                                        </p:attrNameLst>
                                      </p:cBhvr>
                                      <p:to>
                                        <p:strVal val="visible"/>
                                      </p:to>
                                    </p:set>
                                    <p:animEffect transition="in" filter="fade">
                                      <p:cBhvr>
                                        <p:cTn id="17" dur="500"/>
                                        <p:tgtEl>
                                          <p:spTgt spid="7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0">
                                            <p:txEl>
                                              <p:pRg st="3" end="3"/>
                                            </p:txEl>
                                          </p:spTgt>
                                        </p:tgtEl>
                                        <p:attrNameLst>
                                          <p:attrName>style.visibility</p:attrName>
                                        </p:attrNameLst>
                                      </p:cBhvr>
                                      <p:to>
                                        <p:strVal val="visible"/>
                                      </p:to>
                                    </p:set>
                                    <p:animEffect transition="in" filter="fade">
                                      <p:cBhvr>
                                        <p:cTn id="22" dur="500"/>
                                        <p:tgtEl>
                                          <p:spTgt spid="7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0">
                                            <p:txEl>
                                              <p:pRg st="4" end="4"/>
                                            </p:txEl>
                                          </p:spTgt>
                                        </p:tgtEl>
                                        <p:attrNameLst>
                                          <p:attrName>style.visibility</p:attrName>
                                        </p:attrNameLst>
                                      </p:cBhvr>
                                      <p:to>
                                        <p:strVal val="visible"/>
                                      </p:to>
                                    </p:set>
                                    <p:animEffect transition="in" filter="fade">
                                      <p:cBhvr>
                                        <p:cTn id="27" dur="500"/>
                                        <p:tgtEl>
                                          <p:spTgt spid="7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0">
                                            <p:txEl>
                                              <p:pRg st="5" end="5"/>
                                            </p:txEl>
                                          </p:spTgt>
                                        </p:tgtEl>
                                        <p:attrNameLst>
                                          <p:attrName>style.visibility</p:attrName>
                                        </p:attrNameLst>
                                      </p:cBhvr>
                                      <p:to>
                                        <p:strVal val="visible"/>
                                      </p:to>
                                    </p:set>
                                    <p:animEffect transition="in" filter="fade">
                                      <p:cBhvr>
                                        <p:cTn id="32" dur="500"/>
                                        <p:tgtEl>
                                          <p:spTgt spid="7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715"/>
        <p:cNvGrpSpPr/>
        <p:nvPr/>
      </p:nvGrpSpPr>
      <p:grpSpPr>
        <a:xfrm>
          <a:off x="0" y="0"/>
          <a:ext cx="0" cy="0"/>
          <a:chOff x="0" y="0"/>
          <a:chExt cx="0" cy="0"/>
        </a:xfrm>
      </p:grpSpPr>
      <p:sp>
        <p:nvSpPr>
          <p:cNvPr id="716" name="Google Shape;716;p51"/>
          <p:cNvSpPr txBox="1">
            <a:spLocks noGrp="1"/>
          </p:cNvSpPr>
          <p:nvPr>
            <p:ph type="body" idx="1"/>
          </p:nvPr>
        </p:nvSpPr>
        <p:spPr>
          <a:xfrm>
            <a:off x="628850" y="1410101"/>
            <a:ext cx="7886299" cy="470852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600"/>
              </a:spcBef>
              <a:spcAft>
                <a:spcPts val="0"/>
              </a:spcAft>
              <a:buSzPts val="3200"/>
              <a:buFont typeface="Arial"/>
              <a:buChar char="-"/>
            </a:pPr>
            <a:r>
              <a:rPr lang="en-US" sz="2800" dirty="0"/>
              <a:t>Preventing people from making foolish personal decisions </a:t>
            </a:r>
            <a:endParaRPr sz="2800" dirty="0"/>
          </a:p>
          <a:p>
            <a:pPr marL="342900" lvl="0" indent="-342900" algn="l" rtl="0">
              <a:lnSpc>
                <a:spcPct val="150000"/>
              </a:lnSpc>
              <a:spcBef>
                <a:spcPts val="600"/>
              </a:spcBef>
              <a:spcAft>
                <a:spcPts val="0"/>
              </a:spcAft>
              <a:buSzPts val="3200"/>
              <a:buFont typeface="Arial"/>
              <a:buChar char="-"/>
            </a:pPr>
            <a:r>
              <a:rPr lang="en-US" sz="2800" dirty="0"/>
              <a:t>Promoting good decisions for the benefit of the people</a:t>
            </a:r>
            <a:endParaRPr sz="2800" dirty="0"/>
          </a:p>
          <a:p>
            <a:pPr marL="342900" lvl="0" indent="-139700" algn="l" rtl="0">
              <a:spcBef>
                <a:spcPts val="640"/>
              </a:spcBef>
              <a:spcAft>
                <a:spcPts val="0"/>
              </a:spcAft>
              <a:buSzPts val="3200"/>
              <a:buFont typeface="Arial"/>
              <a:buNone/>
            </a:pPr>
            <a:endParaRPr dirty="0"/>
          </a:p>
        </p:txBody>
      </p:sp>
      <p:sp>
        <p:nvSpPr>
          <p:cNvPr id="717" name="Google Shape;717;p51"/>
          <p:cNvSpPr/>
          <p:nvPr/>
        </p:nvSpPr>
        <p:spPr>
          <a:xfrm>
            <a:off x="3956313" y="457200"/>
            <a:ext cx="139012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dk1"/>
                </a:solidFill>
                <a:latin typeface="Arial"/>
                <a:ea typeface="Arial"/>
                <a:cs typeface="Arial"/>
                <a:sym typeface="Arial"/>
              </a:rPr>
              <a:t>In life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animEffect transition="in" filter="fade">
                                      <p:cBhvr>
                                        <p:cTn id="7" dur="500"/>
                                        <p:tgtEl>
                                          <p:spTgt spid="7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6">
                                            <p:txEl>
                                              <p:pRg st="1" end="1"/>
                                            </p:txEl>
                                          </p:spTgt>
                                        </p:tgtEl>
                                        <p:attrNameLst>
                                          <p:attrName>style.visibility</p:attrName>
                                        </p:attrNameLst>
                                      </p:cBhvr>
                                      <p:to>
                                        <p:strVal val="visible"/>
                                      </p:to>
                                    </p:set>
                                    <p:animEffect transition="in" filter="fade">
                                      <p:cBhvr>
                                        <p:cTn id="12" dur="500"/>
                                        <p:tgtEl>
                                          <p:spTgt spid="7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6">
                                            <p:txEl>
                                              <p:pRg st="2" end="2"/>
                                            </p:txEl>
                                          </p:spTgt>
                                        </p:tgtEl>
                                        <p:attrNameLst>
                                          <p:attrName>style.visibility</p:attrName>
                                        </p:attrNameLst>
                                      </p:cBhvr>
                                      <p:to>
                                        <p:strVal val="visible"/>
                                      </p:to>
                                    </p:set>
                                    <p:animEffect transition="in" filter="fade">
                                      <p:cBhvr>
                                        <p:cTn id="17" dur="500"/>
                                        <p:tgtEl>
                                          <p:spTgt spid="7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721"/>
        <p:cNvGrpSpPr/>
        <p:nvPr/>
      </p:nvGrpSpPr>
      <p:grpSpPr>
        <a:xfrm>
          <a:off x="0" y="0"/>
          <a:ext cx="0" cy="0"/>
          <a:chOff x="0" y="0"/>
          <a:chExt cx="0" cy="0"/>
        </a:xfrm>
      </p:grpSpPr>
      <p:sp>
        <p:nvSpPr>
          <p:cNvPr id="722" name="Google Shape;722;p52"/>
          <p:cNvSpPr txBox="1">
            <a:spLocks noGrp="1"/>
          </p:cNvSpPr>
          <p:nvPr>
            <p:ph type="title"/>
          </p:nvPr>
        </p:nvSpPr>
        <p:spPr>
          <a:xfrm>
            <a:off x="304800" y="666749"/>
            <a:ext cx="8534400" cy="86836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3200" b="1" cap="none"/>
              <a:t>4. MAJOR BARRIERS TO CRITICAL THINKING</a:t>
            </a:r>
            <a:r>
              <a:rPr lang="en-US" sz="2900" cap="none"/>
              <a:t>   </a:t>
            </a:r>
            <a:br>
              <a:rPr lang="en-US" sz="2900" cap="none"/>
            </a:br>
            <a:endParaRPr sz="2900" cap="none"/>
          </a:p>
        </p:txBody>
      </p:sp>
      <p:sp>
        <p:nvSpPr>
          <p:cNvPr id="723" name="Google Shape;723;p52"/>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3200"/>
              <a:buFont typeface="Noto Sans Symbols"/>
              <a:buNone/>
            </a:pPr>
            <a:endParaRPr/>
          </a:p>
          <a:p>
            <a:pPr marL="342900" lvl="0" indent="-342900" algn="l" rtl="0">
              <a:spcBef>
                <a:spcPts val="640"/>
              </a:spcBef>
              <a:spcAft>
                <a:spcPts val="0"/>
              </a:spcAft>
              <a:buSzPts val="3200"/>
              <a:buFont typeface="Noto Sans Symbols"/>
              <a:buNone/>
            </a:pPr>
            <a:endParaRPr/>
          </a:p>
        </p:txBody>
      </p:sp>
      <p:sp>
        <p:nvSpPr>
          <p:cNvPr id="724" name="Google Shape;724;p52"/>
          <p:cNvSpPr txBox="1"/>
          <p:nvPr/>
        </p:nvSpPr>
        <p:spPr>
          <a:xfrm>
            <a:off x="914400" y="2209800"/>
            <a:ext cx="7924800" cy="308451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 Egocentrism </a:t>
            </a:r>
            <a:endParaRPr/>
          </a:p>
          <a:p>
            <a:pPr marL="342900" marR="0" lvl="0" indent="-342900" algn="l" rtl="0">
              <a:spcBef>
                <a:spcPts val="140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 Sociocentrism </a:t>
            </a:r>
            <a:endParaRPr/>
          </a:p>
          <a:p>
            <a:pPr marL="342900" marR="0" lvl="0" indent="-342900" algn="l" rtl="0">
              <a:spcBef>
                <a:spcPts val="140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 Unwarranted assumption </a:t>
            </a:r>
            <a:endParaRPr/>
          </a:p>
          <a:p>
            <a:pPr marL="342900" marR="0" lvl="0" indent="-342900" algn="l" rtl="0">
              <a:spcBef>
                <a:spcPts val="140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 Relativistic thinking </a:t>
            </a:r>
            <a:endParaRPr/>
          </a:p>
          <a:p>
            <a:pPr marL="342900" marR="0" lvl="0" indent="-342900" algn="l" rtl="0">
              <a:spcBef>
                <a:spcPts val="140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 Wishful thinking  </a:t>
            </a:r>
            <a:endParaRPr/>
          </a:p>
        </p:txBody>
      </p:sp>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Google Shape;730;p53"/>
          <p:cNvSpPr txBox="1">
            <a:spLocks noGrp="1"/>
          </p:cNvSpPr>
          <p:nvPr>
            <p:ph type="title"/>
          </p:nvPr>
        </p:nvSpPr>
        <p:spPr>
          <a:xfrm>
            <a:off x="228600" y="228600"/>
            <a:ext cx="86868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cap="none"/>
              <a:t>EGOCENTRISM</a:t>
            </a:r>
            <a:endParaRPr/>
          </a:p>
        </p:txBody>
      </p:sp>
      <p:sp>
        <p:nvSpPr>
          <p:cNvPr id="731" name="Google Shape;731;p53"/>
          <p:cNvSpPr/>
          <p:nvPr/>
        </p:nvSpPr>
        <p:spPr>
          <a:xfrm>
            <a:off x="0" y="1066800"/>
            <a:ext cx="9144000" cy="12033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accent1"/>
              </a:buClr>
              <a:buSzPts val="1960"/>
              <a:buFont typeface="Noto Sans Symbols"/>
              <a:buNone/>
            </a:pPr>
            <a:r>
              <a:rPr lang="en-US" sz="2800">
                <a:solidFill>
                  <a:schemeClr val="dk2"/>
                </a:solidFill>
                <a:latin typeface="Libre Franklin"/>
                <a:ea typeface="Libre Franklin"/>
                <a:cs typeface="Libre Franklin"/>
                <a:sym typeface="Libre Franklin"/>
              </a:rPr>
              <a:t> 	</a:t>
            </a:r>
            <a:r>
              <a:rPr lang="en-US" sz="2800">
                <a:solidFill>
                  <a:schemeClr val="dk1"/>
                </a:solidFill>
                <a:latin typeface="Libre Franklin"/>
                <a:ea typeface="Libre Franklin"/>
                <a:cs typeface="Libre Franklin"/>
                <a:sym typeface="Libre Franklin"/>
              </a:rPr>
              <a:t>Tendency to see reality as centered on oneself.</a:t>
            </a:r>
            <a:endParaRPr/>
          </a:p>
          <a:p>
            <a:pPr marL="342900" marR="0" lvl="0" indent="-342900" algn="l" rtl="0">
              <a:lnSpc>
                <a:spcPct val="125000"/>
              </a:lnSpc>
              <a:spcBef>
                <a:spcPts val="560"/>
              </a:spcBef>
              <a:spcAft>
                <a:spcPts val="0"/>
              </a:spcAft>
              <a:buClr>
                <a:schemeClr val="accent1"/>
              </a:buClr>
              <a:buSzPts val="1960"/>
              <a:buFont typeface="Noto Sans Symbols"/>
              <a:buNone/>
            </a:pPr>
            <a:r>
              <a:rPr lang="en-US" sz="2800">
                <a:solidFill>
                  <a:srgbClr val="FF0000"/>
                </a:solidFill>
                <a:latin typeface="Libre Franklin"/>
                <a:ea typeface="Libre Franklin"/>
                <a:cs typeface="Libre Franklin"/>
                <a:sym typeface="Libre Franklin"/>
              </a:rPr>
              <a:t>	</a:t>
            </a:r>
            <a:r>
              <a:rPr lang="en-US" sz="2400">
                <a:solidFill>
                  <a:srgbClr val="FF0000"/>
                </a:solidFill>
                <a:latin typeface="Libre Franklin"/>
                <a:ea typeface="Libre Franklin"/>
                <a:cs typeface="Libre Franklin"/>
                <a:sym typeface="Libre Franklin"/>
              </a:rPr>
              <a:t>1. </a:t>
            </a:r>
            <a:r>
              <a:rPr lang="en-US" sz="2400" b="1">
                <a:solidFill>
                  <a:srgbClr val="FF0000"/>
                </a:solidFill>
                <a:latin typeface="Libre Franklin"/>
                <a:ea typeface="Libre Franklin"/>
                <a:cs typeface="Libre Franklin"/>
                <a:sym typeface="Libre Franklin"/>
              </a:rPr>
              <a:t>Self-interested thinking</a:t>
            </a:r>
            <a:r>
              <a:rPr lang="en-US" sz="2400">
                <a:solidFill>
                  <a:schemeClr val="dk1"/>
                </a:solidFill>
                <a:latin typeface="Libre Franklin"/>
                <a:ea typeface="Libre Franklin"/>
                <a:cs typeface="Libre Franklin"/>
                <a:sym typeface="Libre Franklin"/>
              </a:rPr>
              <a:t>: tendency to accept and defend beliefs that harmonize with one’s beliefs. </a:t>
            </a:r>
            <a:endParaRPr/>
          </a:p>
          <a:p>
            <a:pPr marL="342900" marR="0" lvl="0" indent="-342900" algn="l" rtl="0">
              <a:lnSpc>
                <a:spcPct val="125000"/>
              </a:lnSpc>
              <a:spcBef>
                <a:spcPts val="480"/>
              </a:spcBef>
              <a:spcAft>
                <a:spcPts val="0"/>
              </a:spcAft>
              <a:buClr>
                <a:schemeClr val="accent1"/>
              </a:buClr>
              <a:buSzPts val="1680"/>
              <a:buFont typeface="Noto Sans Symbols"/>
              <a:buNone/>
            </a:pPr>
            <a:r>
              <a:rPr lang="en-US" sz="2400">
                <a:solidFill>
                  <a:schemeClr val="dk1"/>
                </a:solidFill>
                <a:latin typeface="Libre Franklin"/>
                <a:ea typeface="Libre Franklin"/>
                <a:cs typeface="Libre Franklin"/>
                <a:sym typeface="Libre Franklin"/>
              </a:rPr>
              <a:t>	</a:t>
            </a:r>
            <a:r>
              <a:rPr lang="en-US" sz="2400">
                <a:solidFill>
                  <a:srgbClr val="FF0000"/>
                </a:solidFill>
                <a:latin typeface="Libre Franklin"/>
                <a:ea typeface="Libre Franklin"/>
                <a:cs typeface="Libre Franklin"/>
                <a:sym typeface="Libre Franklin"/>
              </a:rPr>
              <a:t>2. </a:t>
            </a:r>
            <a:r>
              <a:rPr lang="en-US" sz="2400" b="1">
                <a:solidFill>
                  <a:srgbClr val="FF0000"/>
                </a:solidFill>
                <a:latin typeface="Libre Franklin"/>
                <a:ea typeface="Libre Franklin"/>
                <a:cs typeface="Libre Franklin"/>
                <a:sym typeface="Libre Franklin"/>
              </a:rPr>
              <a:t>Self-serving bias/Superiority bias</a:t>
            </a:r>
            <a:r>
              <a:rPr lang="en-US" sz="2400" b="1">
                <a:solidFill>
                  <a:schemeClr val="dk1"/>
                </a:solidFill>
                <a:latin typeface="Libre Franklin"/>
                <a:ea typeface="Libre Franklin"/>
                <a:cs typeface="Libre Franklin"/>
                <a:sym typeface="Libre Franklin"/>
              </a:rPr>
              <a:t>: </a:t>
            </a:r>
            <a:r>
              <a:rPr lang="en-US" sz="2400">
                <a:solidFill>
                  <a:schemeClr val="dk1"/>
                </a:solidFill>
                <a:latin typeface="Libre Franklin"/>
                <a:ea typeface="Libre Franklin"/>
                <a:cs typeface="Libre Franklin"/>
                <a:sym typeface="Libre Franklin"/>
              </a:rPr>
              <a:t>tendency to overrate oneself</a:t>
            </a:r>
            <a:endParaRPr/>
          </a:p>
          <a:p>
            <a:pPr marL="342900" marR="0" lvl="0" indent="-342900" algn="l" rtl="0">
              <a:lnSpc>
                <a:spcPct val="80000"/>
              </a:lnSpc>
              <a:spcBef>
                <a:spcPts val="560"/>
              </a:spcBef>
              <a:spcAft>
                <a:spcPts val="0"/>
              </a:spcAft>
              <a:buClr>
                <a:schemeClr val="accent1"/>
              </a:buClr>
              <a:buSzPts val="1960"/>
              <a:buFont typeface="Noto Sans Symbols"/>
              <a:buNone/>
            </a:pPr>
            <a:endParaRPr sz="2800">
              <a:solidFill>
                <a:schemeClr val="dk1"/>
              </a:solidFill>
              <a:latin typeface="Libre Franklin"/>
              <a:ea typeface="Libre Franklin"/>
              <a:cs typeface="Libre Franklin"/>
              <a:sym typeface="Libre Franklin"/>
            </a:endParaRPr>
          </a:p>
          <a:p>
            <a:pPr marL="342900" marR="0" lvl="0" indent="-342900" algn="l" rtl="0">
              <a:lnSpc>
                <a:spcPct val="80000"/>
              </a:lnSpc>
              <a:spcBef>
                <a:spcPts val="160"/>
              </a:spcBef>
              <a:spcAft>
                <a:spcPts val="0"/>
              </a:spcAft>
              <a:buClr>
                <a:schemeClr val="accent1"/>
              </a:buClr>
              <a:buSzPts val="560"/>
              <a:buFont typeface="Noto Sans Symbols"/>
              <a:buNone/>
            </a:pPr>
            <a:r>
              <a:rPr lang="en-US" sz="800">
                <a:solidFill>
                  <a:schemeClr val="dk1"/>
                </a:solidFill>
                <a:latin typeface="Libre Franklin"/>
                <a:ea typeface="Libre Franklin"/>
                <a:cs typeface="Libre Franklin"/>
                <a:sym typeface="Libre Franklin"/>
              </a:rPr>
              <a:t>	</a:t>
            </a:r>
            <a:endParaRPr/>
          </a:p>
          <a:p>
            <a:pPr marL="342900" marR="0" lvl="0" indent="-342900" algn="l" rtl="0">
              <a:lnSpc>
                <a:spcPct val="80000"/>
              </a:lnSpc>
              <a:spcBef>
                <a:spcPts val="160"/>
              </a:spcBef>
              <a:spcAft>
                <a:spcPts val="0"/>
              </a:spcAft>
              <a:buClr>
                <a:schemeClr val="accent1"/>
              </a:buClr>
              <a:buSzPts val="560"/>
              <a:buFont typeface="Noto Sans Symbols"/>
              <a:buNone/>
            </a:pPr>
            <a:endParaRPr sz="800">
              <a:solidFill>
                <a:schemeClr val="dk1"/>
              </a:solidFill>
              <a:latin typeface="Libre Franklin"/>
              <a:ea typeface="Libre Franklin"/>
              <a:cs typeface="Libre Franklin"/>
              <a:sym typeface="Libre Franklin"/>
            </a:endParaRPr>
          </a:p>
          <a:p>
            <a:pPr marL="342900" marR="0" lvl="0" indent="-342900" algn="l" rtl="0">
              <a:lnSpc>
                <a:spcPct val="80000"/>
              </a:lnSpc>
              <a:spcBef>
                <a:spcPts val="160"/>
              </a:spcBef>
              <a:spcAft>
                <a:spcPts val="0"/>
              </a:spcAft>
              <a:buClr>
                <a:schemeClr val="accent1"/>
              </a:buClr>
              <a:buSzPts val="560"/>
              <a:buFont typeface="Noto Sans Symbols"/>
              <a:buNone/>
            </a:pPr>
            <a:endParaRPr sz="800">
              <a:solidFill>
                <a:schemeClr val="dk1"/>
              </a:solidFill>
              <a:latin typeface="Libre Franklin"/>
              <a:ea typeface="Libre Franklin"/>
              <a:cs typeface="Libre Franklin"/>
              <a:sym typeface="Libre Franklin"/>
            </a:endParaRPr>
          </a:p>
        </p:txBody>
      </p:sp>
      <p:pic>
        <p:nvPicPr>
          <p:cNvPr id="732" name="Google Shape;732;p53"/>
          <p:cNvPicPr preferRelativeResize="0"/>
          <p:nvPr/>
        </p:nvPicPr>
        <p:blipFill rotWithShape="1">
          <a:blip r:embed="rId3">
            <a:alphaModFix/>
          </a:blip>
          <a:srcRect/>
          <a:stretch/>
        </p:blipFill>
        <p:spPr>
          <a:xfrm>
            <a:off x="5638800" y="3479801"/>
            <a:ext cx="2438400" cy="2796031"/>
          </a:xfrm>
          <a:prstGeom prst="rect">
            <a:avLst/>
          </a:prstGeom>
          <a:noFill/>
          <a:ln>
            <a:noFill/>
          </a:ln>
        </p:spPr>
      </p:pic>
      <p:sp>
        <p:nvSpPr>
          <p:cNvPr id="733" name="Google Shape;733;p53"/>
          <p:cNvSpPr txBox="1"/>
          <p:nvPr/>
        </p:nvSpPr>
        <p:spPr>
          <a:xfrm>
            <a:off x="723900" y="6444734"/>
            <a:ext cx="3581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Self-interested thinking</a:t>
            </a:r>
            <a:endParaRPr/>
          </a:p>
        </p:txBody>
      </p:sp>
      <p:sp>
        <p:nvSpPr>
          <p:cNvPr id="734" name="Google Shape;734;p53"/>
          <p:cNvSpPr txBox="1"/>
          <p:nvPr/>
        </p:nvSpPr>
        <p:spPr>
          <a:xfrm>
            <a:off x="4997538" y="6444734"/>
            <a:ext cx="3581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Self-serving bias/superiority bias</a:t>
            </a:r>
            <a:endParaRPr/>
          </a:p>
        </p:txBody>
      </p:sp>
      <p:pic>
        <p:nvPicPr>
          <p:cNvPr id="4" name="Picture 3">
            <a:extLst>
              <a:ext uri="{FF2B5EF4-FFF2-40B4-BE49-F238E27FC236}">
                <a16:creationId xmlns:a16="http://schemas.microsoft.com/office/drawing/2014/main" id="{D290270F-C532-25CB-56B1-62112E070BE8}"/>
              </a:ext>
            </a:extLst>
          </p:cNvPr>
          <p:cNvPicPr>
            <a:picLocks noChangeAspect="1"/>
          </p:cNvPicPr>
          <p:nvPr/>
        </p:nvPicPr>
        <p:blipFill>
          <a:blip r:embed="rId4"/>
          <a:stretch>
            <a:fillRect/>
          </a:stretch>
        </p:blipFill>
        <p:spPr>
          <a:xfrm>
            <a:off x="809625" y="3782441"/>
            <a:ext cx="3409950" cy="219075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740"/>
        <p:cNvGrpSpPr/>
        <p:nvPr/>
      </p:nvGrpSpPr>
      <p:grpSpPr>
        <a:xfrm>
          <a:off x="0" y="0"/>
          <a:ext cx="0" cy="0"/>
          <a:chOff x="0" y="0"/>
          <a:chExt cx="0" cy="0"/>
        </a:xfrm>
      </p:grpSpPr>
      <p:sp>
        <p:nvSpPr>
          <p:cNvPr id="741" name="Google Shape;741;p54"/>
          <p:cNvSpPr txBox="1">
            <a:spLocks noGrp="1"/>
          </p:cNvSpPr>
          <p:nvPr>
            <p:ph type="title"/>
          </p:nvPr>
        </p:nvSpPr>
        <p:spPr>
          <a:xfrm>
            <a:off x="457200" y="7620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cap="none"/>
              <a:t>SOCIOCENTRISM</a:t>
            </a:r>
            <a:endParaRPr/>
          </a:p>
        </p:txBody>
      </p:sp>
      <p:sp>
        <p:nvSpPr>
          <p:cNvPr id="742" name="Google Shape;742;p54"/>
          <p:cNvSpPr/>
          <p:nvPr/>
        </p:nvSpPr>
        <p:spPr>
          <a:xfrm>
            <a:off x="25153" y="709612"/>
            <a:ext cx="9144000" cy="12033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accent1"/>
              </a:buClr>
              <a:buSzPts val="1960"/>
              <a:buFont typeface="Noto Sans Symbols"/>
              <a:buNone/>
            </a:pPr>
            <a:r>
              <a:rPr lang="en-US" sz="2800" b="1">
                <a:solidFill>
                  <a:schemeClr val="dk1"/>
                </a:solidFill>
                <a:latin typeface="Libre Franklin"/>
                <a:ea typeface="Libre Franklin"/>
                <a:cs typeface="Libre Franklin"/>
                <a:sym typeface="Libre Franklin"/>
              </a:rPr>
              <a:t> 	Group-centered thinking</a:t>
            </a:r>
            <a:endParaRPr/>
          </a:p>
          <a:p>
            <a:pPr marL="342900" marR="0" lvl="0" indent="-342900" algn="l" rtl="0">
              <a:lnSpc>
                <a:spcPct val="125000"/>
              </a:lnSpc>
              <a:spcBef>
                <a:spcPts val="0"/>
              </a:spcBef>
              <a:spcAft>
                <a:spcPts val="0"/>
              </a:spcAft>
              <a:buClr>
                <a:schemeClr val="accent1"/>
              </a:buClr>
              <a:buSzPts val="1680"/>
              <a:buFont typeface="Noto Sans Symbols"/>
              <a:buNone/>
            </a:pPr>
            <a:r>
              <a:rPr lang="en-US" sz="2400">
                <a:solidFill>
                  <a:schemeClr val="dk1"/>
                </a:solidFill>
                <a:latin typeface="Libre Franklin"/>
                <a:ea typeface="Libre Franklin"/>
                <a:cs typeface="Libre Franklin"/>
                <a:sym typeface="Libre Franklin"/>
              </a:rPr>
              <a:t>	</a:t>
            </a:r>
            <a:r>
              <a:rPr lang="en-US" sz="2400" b="1">
                <a:solidFill>
                  <a:srgbClr val="FF0000"/>
                </a:solidFill>
                <a:latin typeface="Libre Franklin"/>
                <a:ea typeface="Libre Franklin"/>
                <a:cs typeface="Libre Franklin"/>
                <a:sym typeface="Libre Franklin"/>
              </a:rPr>
              <a:t>1. Group bias</a:t>
            </a:r>
            <a:r>
              <a:rPr lang="en-US" sz="2400">
                <a:solidFill>
                  <a:schemeClr val="dk1"/>
                </a:solidFill>
                <a:latin typeface="Libre Franklin"/>
                <a:ea typeface="Libre Franklin"/>
                <a:cs typeface="Libre Franklin"/>
                <a:sym typeface="Libre Franklin"/>
              </a:rPr>
              <a:t>: tendency to see one’s group (nation, tribe, peer group…) better than others. </a:t>
            </a:r>
            <a:endParaRPr/>
          </a:p>
          <a:p>
            <a:pPr marL="342900" marR="0" lvl="0" indent="-342900" algn="l" rtl="0">
              <a:lnSpc>
                <a:spcPct val="125000"/>
              </a:lnSpc>
              <a:spcBef>
                <a:spcPts val="0"/>
              </a:spcBef>
              <a:spcAft>
                <a:spcPts val="0"/>
              </a:spcAft>
              <a:buClr>
                <a:schemeClr val="accent1"/>
              </a:buClr>
              <a:buSzPts val="1680"/>
              <a:buFont typeface="Noto Sans Symbols"/>
              <a:buNone/>
            </a:pPr>
            <a:r>
              <a:rPr lang="en-US" sz="2400">
                <a:solidFill>
                  <a:schemeClr val="dk1"/>
                </a:solidFill>
                <a:latin typeface="Libre Franklin"/>
                <a:ea typeface="Libre Franklin"/>
                <a:cs typeface="Libre Franklin"/>
                <a:sym typeface="Libre Franklin"/>
              </a:rPr>
              <a:t>	</a:t>
            </a:r>
            <a:r>
              <a:rPr lang="en-US" sz="2400" b="1">
                <a:solidFill>
                  <a:srgbClr val="FF0000"/>
                </a:solidFill>
                <a:latin typeface="Libre Franklin"/>
                <a:ea typeface="Libre Franklin"/>
                <a:cs typeface="Libre Franklin"/>
                <a:sym typeface="Libre Franklin"/>
              </a:rPr>
              <a:t>2. Tribalism</a:t>
            </a:r>
            <a:r>
              <a:rPr lang="en-US" sz="2400">
                <a:solidFill>
                  <a:schemeClr val="dk1"/>
                </a:solidFill>
                <a:latin typeface="Libre Franklin"/>
                <a:ea typeface="Libre Franklin"/>
                <a:cs typeface="Libre Franklin"/>
                <a:sym typeface="Libre Franklin"/>
              </a:rPr>
              <a:t>: Strong feelings of loyalty to, and identification with, one’s tribe or social group </a:t>
            </a:r>
            <a:endParaRPr/>
          </a:p>
          <a:p>
            <a:pPr marL="342900" marR="0" lvl="0" indent="-342900" algn="l" rtl="0">
              <a:lnSpc>
                <a:spcPct val="125000"/>
              </a:lnSpc>
              <a:spcBef>
                <a:spcPts val="0"/>
              </a:spcBef>
              <a:spcAft>
                <a:spcPts val="0"/>
              </a:spcAft>
              <a:buClr>
                <a:schemeClr val="accent1"/>
              </a:buClr>
              <a:buSzPts val="1680"/>
              <a:buFont typeface="Noto Sans Symbols"/>
              <a:buNone/>
            </a:pPr>
            <a:r>
              <a:rPr lang="en-US" sz="2400" b="1">
                <a:solidFill>
                  <a:schemeClr val="dk1"/>
                </a:solidFill>
                <a:latin typeface="Libre Franklin"/>
                <a:ea typeface="Libre Franklin"/>
                <a:cs typeface="Libre Franklin"/>
                <a:sym typeface="Libre Franklin"/>
              </a:rPr>
              <a:t>	</a:t>
            </a:r>
            <a:r>
              <a:rPr lang="en-US" sz="2400" b="1">
                <a:solidFill>
                  <a:srgbClr val="FF0000"/>
                </a:solidFill>
                <a:latin typeface="Libre Franklin"/>
                <a:ea typeface="Libre Franklin"/>
                <a:cs typeface="Libre Franklin"/>
                <a:sym typeface="Libre Franklin"/>
              </a:rPr>
              <a:t>3. Conformism</a:t>
            </a:r>
            <a:r>
              <a:rPr lang="en-US" sz="2400">
                <a:solidFill>
                  <a:schemeClr val="dk1"/>
                </a:solidFill>
                <a:latin typeface="Libre Franklin"/>
                <a:ea typeface="Libre Franklin"/>
                <a:cs typeface="Libre Franklin"/>
                <a:sym typeface="Libre Franklin"/>
              </a:rPr>
              <a:t>: Allowing beliefs to be shaped by outside forces such as groups or authorities</a:t>
            </a:r>
            <a:endParaRPr/>
          </a:p>
          <a:p>
            <a:pPr marL="342900" marR="0" lvl="0" indent="-342900" algn="l" rtl="0">
              <a:lnSpc>
                <a:spcPct val="80000"/>
              </a:lnSpc>
              <a:spcBef>
                <a:spcPts val="160"/>
              </a:spcBef>
              <a:spcAft>
                <a:spcPts val="0"/>
              </a:spcAft>
              <a:buClr>
                <a:schemeClr val="accent1"/>
              </a:buClr>
              <a:buSzPts val="560"/>
              <a:buFont typeface="Noto Sans Symbols"/>
              <a:buNone/>
            </a:pPr>
            <a:endParaRPr sz="800">
              <a:solidFill>
                <a:schemeClr val="dk1"/>
              </a:solidFill>
              <a:latin typeface="Libre Franklin"/>
              <a:ea typeface="Libre Franklin"/>
              <a:cs typeface="Libre Franklin"/>
              <a:sym typeface="Libre Franklin"/>
            </a:endParaRPr>
          </a:p>
        </p:txBody>
      </p:sp>
      <p:sp>
        <p:nvSpPr>
          <p:cNvPr id="744" name="Google Shape;744;p54"/>
          <p:cNvSpPr txBox="1"/>
          <p:nvPr/>
        </p:nvSpPr>
        <p:spPr>
          <a:xfrm>
            <a:off x="609600" y="6324600"/>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Group bias </a:t>
            </a:r>
            <a:endParaRPr/>
          </a:p>
        </p:txBody>
      </p:sp>
      <p:sp>
        <p:nvSpPr>
          <p:cNvPr id="745" name="Google Shape;745;p54"/>
          <p:cNvSpPr txBox="1"/>
          <p:nvPr/>
        </p:nvSpPr>
        <p:spPr>
          <a:xfrm>
            <a:off x="3657219" y="6324600"/>
            <a:ext cx="228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Political tribalism</a:t>
            </a:r>
            <a:endParaRPr/>
          </a:p>
        </p:txBody>
      </p:sp>
      <p:pic>
        <p:nvPicPr>
          <p:cNvPr id="746" name="Google Shape;746;p54"/>
          <p:cNvPicPr preferRelativeResize="0"/>
          <p:nvPr/>
        </p:nvPicPr>
        <p:blipFill rotWithShape="1">
          <a:blip r:embed="rId3">
            <a:alphaModFix/>
          </a:blip>
          <a:srcRect/>
          <a:stretch/>
        </p:blipFill>
        <p:spPr>
          <a:xfrm>
            <a:off x="6248400" y="4425506"/>
            <a:ext cx="2666102" cy="1400592"/>
          </a:xfrm>
          <a:prstGeom prst="rect">
            <a:avLst/>
          </a:prstGeom>
          <a:noFill/>
          <a:ln>
            <a:noFill/>
          </a:ln>
        </p:spPr>
      </p:pic>
      <p:sp>
        <p:nvSpPr>
          <p:cNvPr id="747" name="Google Shape;747;p54"/>
          <p:cNvSpPr txBox="1"/>
          <p:nvPr/>
        </p:nvSpPr>
        <p:spPr>
          <a:xfrm>
            <a:off x="6438451" y="6324600"/>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Conformism</a:t>
            </a:r>
            <a:endParaRPr/>
          </a:p>
        </p:txBody>
      </p:sp>
      <p:pic>
        <p:nvPicPr>
          <p:cNvPr id="748" name="Google Shape;748;p54"/>
          <p:cNvPicPr preferRelativeResize="0"/>
          <p:nvPr/>
        </p:nvPicPr>
        <p:blipFill rotWithShape="1">
          <a:blip r:embed="rId4">
            <a:alphaModFix/>
          </a:blip>
          <a:srcRect/>
          <a:stretch/>
        </p:blipFill>
        <p:spPr>
          <a:xfrm>
            <a:off x="3527874" y="4407218"/>
            <a:ext cx="2612776" cy="1741170"/>
          </a:xfrm>
          <a:prstGeom prst="rect">
            <a:avLst/>
          </a:prstGeom>
          <a:noFill/>
          <a:ln>
            <a:noFill/>
          </a:ln>
        </p:spPr>
      </p:pic>
      <p:pic>
        <p:nvPicPr>
          <p:cNvPr id="2" name="Picture 1">
            <a:extLst>
              <a:ext uri="{FF2B5EF4-FFF2-40B4-BE49-F238E27FC236}">
                <a16:creationId xmlns:a16="http://schemas.microsoft.com/office/drawing/2014/main" id="{B718BE20-8FF3-8F09-C279-9D2C61E74791}"/>
              </a:ext>
            </a:extLst>
          </p:cNvPr>
          <p:cNvPicPr>
            <a:picLocks noChangeAspect="1"/>
          </p:cNvPicPr>
          <p:nvPr/>
        </p:nvPicPr>
        <p:blipFill>
          <a:blip r:embed="rId5"/>
          <a:stretch>
            <a:fillRect/>
          </a:stretch>
        </p:blipFill>
        <p:spPr>
          <a:xfrm>
            <a:off x="47393" y="4572000"/>
            <a:ext cx="3372732" cy="14321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1"/>
                                        </p:tgtEl>
                                        <p:attrNameLst>
                                          <p:attrName>style.visibility</p:attrName>
                                        </p:attrNameLst>
                                      </p:cBhvr>
                                      <p:to>
                                        <p:strVal val="visible"/>
                                      </p:to>
                                    </p:set>
                                    <p:animEffect transition="in" filter="fade">
                                      <p:cBhvr>
                                        <p:cTn id="7" dur="500"/>
                                        <p:tgtEl>
                                          <p:spTgt spid="7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2"/>
                                        </p:tgtEl>
                                        <p:attrNameLst>
                                          <p:attrName>style.visibility</p:attrName>
                                        </p:attrNameLst>
                                      </p:cBhvr>
                                      <p:to>
                                        <p:strVal val="visible"/>
                                      </p:to>
                                    </p:set>
                                    <p:animEffect transition="in" filter="fade">
                                      <p:cBhvr>
                                        <p:cTn id="12" dur="500"/>
                                        <p:tgtEl>
                                          <p:spTgt spid="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02"/>
        <p:cNvGrpSpPr/>
        <p:nvPr/>
      </p:nvGrpSpPr>
      <p:grpSpPr>
        <a:xfrm>
          <a:off x="0" y="0"/>
          <a:ext cx="0" cy="0"/>
          <a:chOff x="0" y="0"/>
          <a:chExt cx="0" cy="0"/>
        </a:xfrm>
      </p:grpSpPr>
      <p:sp>
        <p:nvSpPr>
          <p:cNvPr id="303" name="Google Shape;303;p6"/>
          <p:cNvSpPr txBox="1"/>
          <p:nvPr/>
        </p:nvSpPr>
        <p:spPr>
          <a:xfrm>
            <a:off x="8229600" y="6477000"/>
            <a:ext cx="7620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09BC8"/>
                </a:solidFill>
                <a:latin typeface="Arial"/>
                <a:ea typeface="Arial"/>
                <a:cs typeface="Arial"/>
                <a:sym typeface="Arial"/>
              </a:rPr>
              <a:t>6</a:t>
            </a:fld>
            <a:endParaRPr sz="1200">
              <a:solidFill>
                <a:srgbClr val="409BC8"/>
              </a:solidFill>
              <a:latin typeface="Arial"/>
              <a:ea typeface="Arial"/>
              <a:cs typeface="Arial"/>
              <a:sym typeface="Arial"/>
            </a:endParaRPr>
          </a:p>
        </p:txBody>
      </p:sp>
      <p:sp>
        <p:nvSpPr>
          <p:cNvPr id="304" name="Google Shape;304;p6"/>
          <p:cNvSpPr/>
          <p:nvPr/>
        </p:nvSpPr>
        <p:spPr>
          <a:xfrm>
            <a:off x="381000" y="609600"/>
            <a:ext cx="8305800" cy="4783138"/>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None/>
            </a:pPr>
            <a:r>
              <a:rPr lang="en-US" sz="3600" b="1">
                <a:solidFill>
                  <a:schemeClr val="dk1"/>
                </a:solidFill>
                <a:latin typeface="Arial"/>
                <a:ea typeface="Arial"/>
                <a:cs typeface="Arial"/>
                <a:sym typeface="Arial"/>
              </a:rPr>
              <a:t>CHAPTER 1 </a:t>
            </a:r>
            <a:endParaRPr/>
          </a:p>
          <a:p>
            <a:pPr marL="342900" marR="0" lvl="0" indent="-342900" algn="ctr" rtl="0">
              <a:spcBef>
                <a:spcPts val="0"/>
              </a:spcBef>
              <a:spcAft>
                <a:spcPts val="0"/>
              </a:spcAft>
              <a:buNone/>
            </a:pPr>
            <a:endParaRPr sz="3600" b="1">
              <a:solidFill>
                <a:schemeClr val="dk1"/>
              </a:solidFill>
              <a:latin typeface="Arial"/>
              <a:ea typeface="Arial"/>
              <a:cs typeface="Arial"/>
              <a:sym typeface="Arial"/>
            </a:endParaRPr>
          </a:p>
          <a:p>
            <a:pPr marL="342900" marR="0" lvl="0" indent="-342900" algn="ctr" rtl="0">
              <a:spcBef>
                <a:spcPts val="0"/>
              </a:spcBef>
              <a:spcAft>
                <a:spcPts val="0"/>
              </a:spcAft>
              <a:buNone/>
            </a:pPr>
            <a:r>
              <a:rPr lang="en-US" sz="2800" b="1">
                <a:solidFill>
                  <a:schemeClr val="dk1"/>
                </a:solidFill>
                <a:latin typeface="Arial"/>
                <a:ea typeface="Arial"/>
                <a:cs typeface="Arial"/>
                <a:sym typeface="Arial"/>
              </a:rPr>
              <a:t>INTRODUCTION TO CRITICAL THINKING</a:t>
            </a:r>
            <a:endParaRPr/>
          </a:p>
          <a:p>
            <a:pPr marL="342900" marR="0" lvl="0" indent="-342900" algn="ctr" rtl="0">
              <a:spcBef>
                <a:spcPts val="0"/>
              </a:spcBef>
              <a:spcAft>
                <a:spcPts val="0"/>
              </a:spcAft>
              <a:buNone/>
            </a:pPr>
            <a:endParaRPr sz="2800" b="1">
              <a:solidFill>
                <a:schemeClr val="dk1"/>
              </a:solidFill>
              <a:latin typeface="Arial"/>
              <a:ea typeface="Arial"/>
              <a:cs typeface="Arial"/>
              <a:sym typeface="Arial"/>
            </a:endParaRPr>
          </a:p>
          <a:p>
            <a:pPr marL="342900" marR="0" lvl="0" indent="-342900" algn="just" rtl="0">
              <a:lnSpc>
                <a:spcPct val="130000"/>
              </a:lnSpc>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Definition of critical thinking</a:t>
            </a:r>
            <a:r>
              <a:rPr lang="en-US" sz="2400">
                <a:solidFill>
                  <a:srgbClr val="FF0000"/>
                </a:solidFill>
                <a:latin typeface="Arial"/>
                <a:ea typeface="Arial"/>
                <a:cs typeface="Arial"/>
                <a:sym typeface="Arial"/>
              </a:rPr>
              <a:t> </a:t>
            </a:r>
            <a:endParaRPr/>
          </a:p>
          <a:p>
            <a:pPr marL="342900" marR="0" lvl="0" indent="-342900" algn="just" rtl="0">
              <a:lnSpc>
                <a:spcPct val="130000"/>
              </a:lnSpc>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Standards of critical thinking </a:t>
            </a:r>
            <a:endParaRPr/>
          </a:p>
          <a:p>
            <a:pPr marL="342900" marR="0" lvl="0" indent="-342900" algn="just" rtl="0">
              <a:lnSpc>
                <a:spcPct val="130000"/>
              </a:lnSpc>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Benefits of critical thinking </a:t>
            </a:r>
            <a:endParaRPr/>
          </a:p>
          <a:p>
            <a:pPr marL="342900" marR="0" lvl="0" indent="-342900" algn="just" rtl="0">
              <a:lnSpc>
                <a:spcPct val="130000"/>
              </a:lnSpc>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Barriers to critical thinking </a:t>
            </a:r>
            <a:endParaRPr/>
          </a:p>
          <a:p>
            <a:pPr marL="342900" marR="0" lvl="0" indent="-342900" algn="just" rtl="0">
              <a:lnSpc>
                <a:spcPct val="130000"/>
              </a:lnSpc>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Characteristics of a critical thinker  </a:t>
            </a:r>
            <a:endParaRPr/>
          </a:p>
          <a:p>
            <a:pPr marL="342900" marR="0" lvl="0" indent="-342900" algn="ctr" rtl="0">
              <a:spcBef>
                <a:spcPts val="0"/>
              </a:spcBef>
              <a:spcAft>
                <a:spcPts val="0"/>
              </a:spcAft>
              <a:buNone/>
            </a:pPr>
            <a:endParaRPr sz="2400">
              <a:solidFill>
                <a:schemeClr val="dk1"/>
              </a:solidFill>
              <a:latin typeface="Arial"/>
              <a:ea typeface="Arial"/>
              <a:cs typeface="Arial"/>
              <a:sym typeface="Arial"/>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766"/>
        <p:cNvGrpSpPr/>
        <p:nvPr/>
      </p:nvGrpSpPr>
      <p:grpSpPr>
        <a:xfrm>
          <a:off x="0" y="0"/>
          <a:ext cx="0" cy="0"/>
          <a:chOff x="0" y="0"/>
          <a:chExt cx="0" cy="0"/>
        </a:xfrm>
      </p:grpSpPr>
      <p:sp>
        <p:nvSpPr>
          <p:cNvPr id="767" name="Google Shape;767;p55"/>
          <p:cNvSpPr txBox="1">
            <a:spLocks noGrp="1"/>
          </p:cNvSpPr>
          <p:nvPr>
            <p:ph type="title"/>
          </p:nvPr>
        </p:nvSpPr>
        <p:spPr>
          <a:xfrm>
            <a:off x="512359" y="125016"/>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cap="none"/>
              <a:t>UNWARRANTED ASSUMPTION</a:t>
            </a:r>
            <a:endParaRPr/>
          </a:p>
        </p:txBody>
      </p:sp>
      <p:sp>
        <p:nvSpPr>
          <p:cNvPr id="768" name="Google Shape;768;p55"/>
          <p:cNvSpPr txBox="1"/>
          <p:nvPr/>
        </p:nvSpPr>
        <p:spPr>
          <a:xfrm>
            <a:off x="420329" y="993379"/>
            <a:ext cx="8303342" cy="57785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400">
                <a:solidFill>
                  <a:schemeClr val="dk1"/>
                </a:solidFill>
                <a:latin typeface="Arial"/>
                <a:ea typeface="Arial"/>
                <a:cs typeface="Arial"/>
                <a:sym typeface="Arial"/>
              </a:rPr>
              <a:t>Claiming that something is true without true evidence.</a:t>
            </a:r>
            <a:endParaRPr sz="2400">
              <a:solidFill>
                <a:schemeClr val="dk1"/>
              </a:solidFill>
              <a:latin typeface="Arial"/>
              <a:ea typeface="Arial"/>
              <a:cs typeface="Arial"/>
              <a:sym typeface="Arial"/>
            </a:endParaRPr>
          </a:p>
        </p:txBody>
      </p:sp>
      <p:pic>
        <p:nvPicPr>
          <p:cNvPr id="769" name="Google Shape;769;p55"/>
          <p:cNvPicPr preferRelativeResize="0"/>
          <p:nvPr/>
        </p:nvPicPr>
        <p:blipFill rotWithShape="1">
          <a:blip r:embed="rId3">
            <a:alphaModFix/>
          </a:blip>
          <a:srcRect/>
          <a:stretch/>
        </p:blipFill>
        <p:spPr>
          <a:xfrm>
            <a:off x="458429" y="1563478"/>
            <a:ext cx="3814852" cy="3483371"/>
          </a:xfrm>
          <a:prstGeom prst="rect">
            <a:avLst/>
          </a:prstGeom>
          <a:noFill/>
          <a:ln>
            <a:noFill/>
          </a:ln>
        </p:spPr>
      </p:pic>
      <p:pic>
        <p:nvPicPr>
          <p:cNvPr id="770" name="Google Shape;770;p55"/>
          <p:cNvPicPr preferRelativeResize="0"/>
          <p:nvPr/>
        </p:nvPicPr>
        <p:blipFill rotWithShape="1">
          <a:blip r:embed="rId4">
            <a:alphaModFix/>
          </a:blip>
          <a:srcRect/>
          <a:stretch/>
        </p:blipFill>
        <p:spPr>
          <a:xfrm>
            <a:off x="914400" y="3574704"/>
            <a:ext cx="2583855" cy="2575271"/>
          </a:xfrm>
          <a:prstGeom prst="rect">
            <a:avLst/>
          </a:prstGeom>
          <a:noFill/>
          <a:ln>
            <a:noFill/>
          </a:ln>
        </p:spPr>
      </p:pic>
      <p:pic>
        <p:nvPicPr>
          <p:cNvPr id="771" name="Google Shape;771;p55"/>
          <p:cNvPicPr preferRelativeResize="0"/>
          <p:nvPr/>
        </p:nvPicPr>
        <p:blipFill rotWithShape="1">
          <a:blip r:embed="rId5">
            <a:alphaModFix/>
          </a:blip>
          <a:srcRect/>
          <a:stretch/>
        </p:blipFill>
        <p:spPr>
          <a:xfrm>
            <a:off x="4870721" y="1997764"/>
            <a:ext cx="3665736" cy="3665736"/>
          </a:xfrm>
          <a:prstGeom prst="rect">
            <a:avLst/>
          </a:prstGeom>
          <a:noFill/>
          <a:ln>
            <a:noFill/>
          </a:ln>
        </p:spPr>
      </p:pic>
      <p:pic>
        <p:nvPicPr>
          <p:cNvPr id="772" name="Google Shape;772;p55"/>
          <p:cNvPicPr preferRelativeResize="0"/>
          <p:nvPr/>
        </p:nvPicPr>
        <p:blipFill rotWithShape="1">
          <a:blip r:embed="rId6">
            <a:alphaModFix/>
          </a:blip>
          <a:srcRect/>
          <a:stretch/>
        </p:blipFill>
        <p:spPr>
          <a:xfrm>
            <a:off x="2667000" y="2833163"/>
            <a:ext cx="562138" cy="554784"/>
          </a:xfrm>
          <a:prstGeom prst="rect">
            <a:avLst/>
          </a:prstGeom>
          <a:noFill/>
          <a:ln>
            <a:noFill/>
          </a:ln>
        </p:spPr>
      </p:pic>
      <p:pic>
        <p:nvPicPr>
          <p:cNvPr id="773" name="Google Shape;773;p55"/>
          <p:cNvPicPr preferRelativeResize="0"/>
          <p:nvPr/>
        </p:nvPicPr>
        <p:blipFill rotWithShape="1">
          <a:blip r:embed="rId6">
            <a:alphaModFix/>
          </a:blip>
          <a:srcRect/>
          <a:stretch/>
        </p:blipFill>
        <p:spPr>
          <a:xfrm>
            <a:off x="5948288" y="2571868"/>
            <a:ext cx="1900311" cy="704732"/>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56"/>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09BC8"/>
                </a:solidFill>
                <a:latin typeface="Arial"/>
                <a:ea typeface="Arial"/>
                <a:cs typeface="Arial"/>
                <a:sym typeface="Arial"/>
              </a:rPr>
              <a:t>61</a:t>
            </a:fld>
            <a:endParaRPr sz="1200">
              <a:solidFill>
                <a:srgbClr val="409BC8"/>
              </a:solidFill>
              <a:latin typeface="Arial"/>
              <a:ea typeface="Arial"/>
              <a:cs typeface="Arial"/>
              <a:sym typeface="Arial"/>
            </a:endParaRPr>
          </a:p>
        </p:txBody>
      </p:sp>
      <p:pic>
        <p:nvPicPr>
          <p:cNvPr id="780" name="Google Shape;780;p56"/>
          <p:cNvPicPr preferRelativeResize="0"/>
          <p:nvPr/>
        </p:nvPicPr>
        <p:blipFill rotWithShape="1">
          <a:blip r:embed="rId3">
            <a:alphaModFix/>
          </a:blip>
          <a:srcRect/>
          <a:stretch/>
        </p:blipFill>
        <p:spPr>
          <a:xfrm>
            <a:off x="5442140" y="2369207"/>
            <a:ext cx="3397061" cy="3397061"/>
          </a:xfrm>
          <a:prstGeom prst="rect">
            <a:avLst/>
          </a:prstGeom>
          <a:noFill/>
          <a:ln>
            <a:noFill/>
          </a:ln>
        </p:spPr>
      </p:pic>
      <p:sp>
        <p:nvSpPr>
          <p:cNvPr id="781" name="Google Shape;781;p56"/>
          <p:cNvSpPr txBox="1">
            <a:spLocks noGrp="1"/>
          </p:cNvSpPr>
          <p:nvPr>
            <p:ph type="title"/>
          </p:nvPr>
        </p:nvSpPr>
        <p:spPr>
          <a:xfrm>
            <a:off x="533400" y="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cap="none"/>
              <a:t>STEREOTYPE</a:t>
            </a:r>
            <a:endParaRPr/>
          </a:p>
        </p:txBody>
      </p:sp>
      <p:sp>
        <p:nvSpPr>
          <p:cNvPr id="782" name="Google Shape;782;p56"/>
          <p:cNvSpPr txBox="1"/>
          <p:nvPr/>
        </p:nvSpPr>
        <p:spPr>
          <a:xfrm>
            <a:off x="350520" y="739624"/>
            <a:ext cx="8303342" cy="113184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Assuming that all people within a group (for example, sex or race) share all the same qualities.</a:t>
            </a:r>
            <a:endParaRPr sz="2400">
              <a:solidFill>
                <a:schemeClr val="dk1"/>
              </a:solidFill>
              <a:latin typeface="Arial"/>
              <a:ea typeface="Arial"/>
              <a:cs typeface="Arial"/>
              <a:sym typeface="Arial"/>
            </a:endParaRPr>
          </a:p>
        </p:txBody>
      </p:sp>
      <p:pic>
        <p:nvPicPr>
          <p:cNvPr id="783" name="Google Shape;783;p56"/>
          <p:cNvPicPr preferRelativeResize="0"/>
          <p:nvPr/>
        </p:nvPicPr>
        <p:blipFill rotWithShape="1">
          <a:blip r:embed="rId4">
            <a:alphaModFix/>
          </a:blip>
          <a:srcRect/>
          <a:stretch/>
        </p:blipFill>
        <p:spPr>
          <a:xfrm>
            <a:off x="304799" y="2362200"/>
            <a:ext cx="4512987" cy="33847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500"/>
                                        <p:tgtEl>
                                          <p:spTgt spid="78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7AA0-E73F-8B0F-160E-6CFBFADF0555}"/>
              </a:ext>
            </a:extLst>
          </p:cNvPr>
          <p:cNvSpPr>
            <a:spLocks noGrp="1"/>
          </p:cNvSpPr>
          <p:nvPr>
            <p:ph type="title"/>
          </p:nvPr>
        </p:nvSpPr>
        <p:spPr>
          <a:xfrm>
            <a:off x="-93306" y="0"/>
            <a:ext cx="9171992" cy="746449"/>
          </a:xfrm>
        </p:spPr>
        <p:txBody>
          <a:bodyPr/>
          <a:lstStyle/>
          <a:p>
            <a:r>
              <a:rPr lang="vi-VN" sz="2000" dirty="0"/>
              <a:t>Task:</a:t>
            </a:r>
            <a:r>
              <a:rPr lang="en-US" sz="2000" dirty="0"/>
              <a:t> Analyze the stereotype and unwarranted assumption</a:t>
            </a:r>
          </a:p>
        </p:txBody>
      </p:sp>
      <p:sp>
        <p:nvSpPr>
          <p:cNvPr id="15" name="Arrow: Right 14">
            <a:extLst>
              <a:ext uri="{FF2B5EF4-FFF2-40B4-BE49-F238E27FC236}">
                <a16:creationId xmlns:a16="http://schemas.microsoft.com/office/drawing/2014/main" id="{51A18A92-E10B-0867-53C6-6BF1D66EE310}"/>
              </a:ext>
            </a:extLst>
          </p:cNvPr>
          <p:cNvSpPr/>
          <p:nvPr/>
        </p:nvSpPr>
        <p:spPr>
          <a:xfrm>
            <a:off x="4373592" y="3334109"/>
            <a:ext cx="276046" cy="189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A245F323-B350-F973-D300-8BB8CD0B7FAE}"/>
              </a:ext>
            </a:extLst>
          </p:cNvPr>
          <p:cNvSpPr/>
          <p:nvPr/>
        </p:nvSpPr>
        <p:spPr>
          <a:xfrm>
            <a:off x="4373592" y="4361714"/>
            <a:ext cx="276046" cy="189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rào lưu &quot;bổ quả cau, đúng nhận sai cãi&quot; và cái kết đắng lòng">
            <a:extLst>
              <a:ext uri="{FF2B5EF4-FFF2-40B4-BE49-F238E27FC236}">
                <a16:creationId xmlns:a16="http://schemas.microsoft.com/office/drawing/2014/main" id="{8E39DAB0-7366-06EF-AF54-610ED3858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863" y="832541"/>
            <a:ext cx="5166273" cy="602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04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Google Shape;789;p57"/>
          <p:cNvSpPr txBox="1">
            <a:spLocks noGrp="1"/>
          </p:cNvSpPr>
          <p:nvPr>
            <p:ph type="title"/>
          </p:nvPr>
        </p:nvSpPr>
        <p:spPr>
          <a:xfrm>
            <a:off x="457200" y="37838"/>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cap="none" dirty="0"/>
              <a:t>RELATIVISM</a:t>
            </a:r>
            <a:endParaRPr sz="2800" dirty="0"/>
          </a:p>
        </p:txBody>
      </p:sp>
      <p:sp>
        <p:nvSpPr>
          <p:cNvPr id="790" name="Google Shape;790;p57"/>
          <p:cNvSpPr/>
          <p:nvPr/>
        </p:nvSpPr>
        <p:spPr>
          <a:xfrm>
            <a:off x="0" y="750453"/>
            <a:ext cx="9144000" cy="12033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30000"/>
              </a:lnSpc>
              <a:spcBef>
                <a:spcPts val="0"/>
              </a:spcBef>
              <a:spcAft>
                <a:spcPts val="0"/>
              </a:spcAft>
              <a:buClr>
                <a:schemeClr val="accent1"/>
              </a:buClr>
              <a:buSzPts val="1960"/>
              <a:buFont typeface="Noto Sans Symbols"/>
              <a:buNone/>
            </a:pPr>
            <a:r>
              <a:rPr lang="en-US" sz="2800" dirty="0">
                <a:solidFill>
                  <a:schemeClr val="dk2"/>
                </a:solidFill>
                <a:latin typeface="Libre Franklin"/>
                <a:ea typeface="Libre Franklin"/>
                <a:cs typeface="Libre Franklin"/>
                <a:sym typeface="Libre Franklin"/>
              </a:rPr>
              <a:t> 	</a:t>
            </a:r>
            <a:r>
              <a:rPr lang="en-US" sz="2800" dirty="0">
                <a:solidFill>
                  <a:schemeClr val="dk1"/>
                </a:solidFill>
                <a:latin typeface="Libre Franklin"/>
                <a:ea typeface="Libre Franklin"/>
                <a:cs typeface="Libre Franklin"/>
                <a:sym typeface="Libre Franklin"/>
              </a:rPr>
              <a:t>The view that truth is a matter of opinion. </a:t>
            </a:r>
            <a:endParaRPr dirty="0"/>
          </a:p>
          <a:p>
            <a:pPr marL="342900" marR="0" lvl="0" indent="-342900" algn="l" rtl="0">
              <a:lnSpc>
                <a:spcPct val="130000"/>
              </a:lnSpc>
              <a:spcBef>
                <a:spcPts val="560"/>
              </a:spcBef>
              <a:spcAft>
                <a:spcPts val="0"/>
              </a:spcAft>
              <a:buClr>
                <a:schemeClr val="accent1"/>
              </a:buClr>
              <a:buSzPts val="1960"/>
              <a:buFont typeface="Noto Sans Symbols"/>
              <a:buNone/>
            </a:pPr>
            <a:r>
              <a:rPr lang="en-US" sz="2800" dirty="0">
                <a:solidFill>
                  <a:schemeClr val="dk1"/>
                </a:solidFill>
                <a:latin typeface="Libre Franklin"/>
                <a:ea typeface="Libre Franklin"/>
                <a:cs typeface="Libre Franklin"/>
                <a:sym typeface="Libre Franklin"/>
              </a:rPr>
              <a:t>	</a:t>
            </a:r>
            <a:r>
              <a:rPr lang="en-US" sz="2400" b="1" dirty="0">
                <a:solidFill>
                  <a:srgbClr val="FF0000"/>
                </a:solidFill>
                <a:latin typeface="Libre Franklin"/>
                <a:ea typeface="Libre Franklin"/>
                <a:cs typeface="Libre Franklin"/>
                <a:sym typeface="Libre Franklin"/>
              </a:rPr>
              <a:t>1. Subjectivism</a:t>
            </a:r>
            <a:r>
              <a:rPr lang="en-US" sz="2400" dirty="0">
                <a:solidFill>
                  <a:schemeClr val="dk1"/>
                </a:solidFill>
                <a:latin typeface="Libre Franklin"/>
                <a:ea typeface="Libre Franklin"/>
                <a:cs typeface="Libre Franklin"/>
                <a:sym typeface="Libre Franklin"/>
              </a:rPr>
              <a:t>: truth is a matter of individual opinion.</a:t>
            </a:r>
            <a:endParaRPr dirty="0"/>
          </a:p>
          <a:p>
            <a:pPr marL="342900" marR="0" lvl="0" indent="-342900" algn="l" rtl="0">
              <a:lnSpc>
                <a:spcPct val="130000"/>
              </a:lnSpc>
              <a:spcBef>
                <a:spcPts val="480"/>
              </a:spcBef>
              <a:spcAft>
                <a:spcPts val="0"/>
              </a:spcAft>
              <a:buClr>
                <a:schemeClr val="accent1"/>
              </a:buClr>
              <a:buSzPts val="1680"/>
              <a:buFont typeface="Noto Sans Symbols"/>
              <a:buNone/>
            </a:pPr>
            <a:r>
              <a:rPr lang="en-US" sz="2400" dirty="0">
                <a:solidFill>
                  <a:schemeClr val="dk1"/>
                </a:solidFill>
                <a:latin typeface="Libre Franklin"/>
                <a:ea typeface="Libre Franklin"/>
                <a:cs typeface="Libre Franklin"/>
                <a:sym typeface="Libre Franklin"/>
              </a:rPr>
              <a:t>	</a:t>
            </a:r>
            <a:r>
              <a:rPr lang="en-US" sz="2400" b="1" dirty="0">
                <a:solidFill>
                  <a:srgbClr val="FF0000"/>
                </a:solidFill>
                <a:latin typeface="Libre Franklin"/>
                <a:ea typeface="Libre Franklin"/>
                <a:cs typeface="Libre Franklin"/>
                <a:sym typeface="Libre Franklin"/>
              </a:rPr>
              <a:t>2. Cultural relativism</a:t>
            </a:r>
            <a:r>
              <a:rPr lang="en-US" sz="2400" dirty="0">
                <a:solidFill>
                  <a:schemeClr val="dk1"/>
                </a:solidFill>
                <a:latin typeface="Libre Franklin"/>
                <a:ea typeface="Libre Franklin"/>
                <a:cs typeface="Libre Franklin"/>
                <a:sym typeface="Libre Franklin"/>
              </a:rPr>
              <a:t>: truth is a matter of social or cultural opinion. </a:t>
            </a:r>
            <a:endParaRPr dirty="0"/>
          </a:p>
          <a:p>
            <a:pPr marL="342900" marR="0" lvl="0" indent="-342900" algn="l" rtl="0">
              <a:lnSpc>
                <a:spcPct val="130000"/>
              </a:lnSpc>
              <a:spcBef>
                <a:spcPts val="560"/>
              </a:spcBef>
              <a:spcAft>
                <a:spcPts val="0"/>
              </a:spcAft>
              <a:buClr>
                <a:schemeClr val="accent1"/>
              </a:buClr>
              <a:buSzPts val="1960"/>
              <a:buFont typeface="Noto Sans Symbols"/>
              <a:buNone/>
            </a:pPr>
            <a:r>
              <a:rPr lang="en-US" sz="2800" dirty="0">
                <a:solidFill>
                  <a:schemeClr val="dk2"/>
                </a:solidFill>
                <a:latin typeface="Libre Franklin"/>
                <a:ea typeface="Libre Franklin"/>
                <a:cs typeface="Libre Franklin"/>
                <a:sym typeface="Libre Franklin"/>
              </a:rPr>
              <a:t> </a:t>
            </a:r>
            <a:r>
              <a:rPr lang="en-US" sz="2800" b="1" dirty="0">
                <a:solidFill>
                  <a:schemeClr val="dk1"/>
                </a:solidFill>
                <a:latin typeface="Arial"/>
                <a:ea typeface="Arial"/>
                <a:cs typeface="Arial"/>
                <a:sym typeface="Arial"/>
              </a:rPr>
              <a:t>Which barrier is each opinion?</a:t>
            </a:r>
            <a:endParaRPr dirty="0"/>
          </a:p>
          <a:p>
            <a:pPr marL="342900" marR="0" lvl="0" indent="-342900" algn="l" rtl="0">
              <a:lnSpc>
                <a:spcPct val="125000"/>
              </a:lnSpc>
              <a:spcBef>
                <a:spcPts val="560"/>
              </a:spcBef>
              <a:spcAft>
                <a:spcPts val="0"/>
              </a:spcAft>
              <a:buClr>
                <a:schemeClr val="accent1"/>
              </a:buClr>
              <a:buSzPts val="1960"/>
              <a:buFont typeface="Noto Sans Symbols"/>
              <a:buNone/>
            </a:pPr>
            <a:r>
              <a:rPr lang="en-US" sz="2800" dirty="0">
                <a:solidFill>
                  <a:schemeClr val="dk2"/>
                </a:solidFill>
                <a:latin typeface="Libre Franklin"/>
                <a:ea typeface="Libre Franklin"/>
                <a:cs typeface="Libre Franklin"/>
                <a:sym typeface="Libre Franklin"/>
              </a:rPr>
              <a:t>	</a:t>
            </a:r>
            <a:endParaRPr dirty="0"/>
          </a:p>
        </p:txBody>
      </p:sp>
      <p:pic>
        <p:nvPicPr>
          <p:cNvPr id="791" name="Google Shape;791;p57"/>
          <p:cNvPicPr preferRelativeResize="0"/>
          <p:nvPr/>
        </p:nvPicPr>
        <p:blipFill rotWithShape="1">
          <a:blip r:embed="rId3">
            <a:alphaModFix/>
          </a:blip>
          <a:srcRect/>
          <a:stretch/>
        </p:blipFill>
        <p:spPr>
          <a:xfrm>
            <a:off x="838200" y="3666541"/>
            <a:ext cx="3276600" cy="2778193"/>
          </a:xfrm>
          <a:prstGeom prst="rect">
            <a:avLst/>
          </a:prstGeom>
          <a:noFill/>
          <a:ln>
            <a:noFill/>
          </a:ln>
        </p:spPr>
      </p:pic>
      <p:sp>
        <p:nvSpPr>
          <p:cNvPr id="792" name="Google Shape;792;p57"/>
          <p:cNvSpPr txBox="1"/>
          <p:nvPr/>
        </p:nvSpPr>
        <p:spPr>
          <a:xfrm>
            <a:off x="1371600" y="6450830"/>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Subjectivism </a:t>
            </a:r>
            <a:endParaRPr/>
          </a:p>
        </p:txBody>
      </p:sp>
      <p:sp>
        <p:nvSpPr>
          <p:cNvPr id="793" name="Google Shape;793;p57"/>
          <p:cNvSpPr txBox="1"/>
          <p:nvPr/>
        </p:nvSpPr>
        <p:spPr>
          <a:xfrm>
            <a:off x="5715000" y="6450830"/>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Cultural relativism </a:t>
            </a:r>
            <a:endParaRPr/>
          </a:p>
        </p:txBody>
      </p:sp>
      <p:pic>
        <p:nvPicPr>
          <p:cNvPr id="794" name="Google Shape;794;p57"/>
          <p:cNvPicPr preferRelativeResize="0"/>
          <p:nvPr/>
        </p:nvPicPr>
        <p:blipFill rotWithShape="1">
          <a:blip r:embed="rId4">
            <a:alphaModFix/>
          </a:blip>
          <a:srcRect/>
          <a:stretch/>
        </p:blipFill>
        <p:spPr>
          <a:xfrm>
            <a:off x="5160264" y="3666541"/>
            <a:ext cx="3962400" cy="2670398"/>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457200" y="228600"/>
            <a:ext cx="8229600" cy="60347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cap="none" dirty="0"/>
              <a:t>WISHFUL THINKING </a:t>
            </a:r>
            <a:endParaRPr sz="3600" dirty="0"/>
          </a:p>
        </p:txBody>
      </p:sp>
      <p:sp>
        <p:nvSpPr>
          <p:cNvPr id="800" name="Google Shape;800;p58"/>
          <p:cNvSpPr/>
          <p:nvPr/>
        </p:nvSpPr>
        <p:spPr>
          <a:xfrm>
            <a:off x="-152400" y="1038435"/>
            <a:ext cx="9144000" cy="12033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30000"/>
              </a:lnSpc>
              <a:spcBef>
                <a:spcPts val="0"/>
              </a:spcBef>
              <a:spcAft>
                <a:spcPts val="0"/>
              </a:spcAft>
              <a:buClr>
                <a:schemeClr val="accent1"/>
              </a:buClr>
              <a:buSzPts val="1680"/>
              <a:buFont typeface="Noto Sans Symbols"/>
              <a:buNone/>
            </a:pPr>
            <a:r>
              <a:rPr lang="en-US" sz="2400">
                <a:solidFill>
                  <a:schemeClr val="dk1"/>
                </a:solidFill>
                <a:latin typeface="Libre Franklin"/>
                <a:ea typeface="Libre Franklin"/>
                <a:cs typeface="Libre Franklin"/>
                <a:sym typeface="Libre Franklin"/>
              </a:rPr>
              <a:t>	Believing something not because you have good evidence for it but because you wish it were true.  </a:t>
            </a:r>
            <a:r>
              <a:rPr lang="en-US" sz="2400">
                <a:solidFill>
                  <a:schemeClr val="dk2"/>
                </a:solidFill>
                <a:latin typeface="Libre Franklin"/>
                <a:ea typeface="Libre Franklin"/>
                <a:cs typeface="Libre Franklin"/>
                <a:sym typeface="Libre Franklin"/>
              </a:rPr>
              <a:t>	</a:t>
            </a:r>
            <a:endParaRPr sz="2400" u="sng">
              <a:solidFill>
                <a:schemeClr val="dk2"/>
              </a:solidFill>
              <a:latin typeface="Libre Franklin"/>
              <a:ea typeface="Libre Franklin"/>
              <a:cs typeface="Libre Franklin"/>
              <a:sym typeface="Libre Franklin"/>
            </a:endParaRPr>
          </a:p>
          <a:p>
            <a:pPr marL="342900" marR="0" lvl="0" indent="-342900" algn="l" rtl="0">
              <a:lnSpc>
                <a:spcPct val="130000"/>
              </a:lnSpc>
              <a:spcBef>
                <a:spcPts val="640"/>
              </a:spcBef>
              <a:spcAft>
                <a:spcPts val="0"/>
              </a:spcAft>
              <a:buClr>
                <a:schemeClr val="accent1"/>
              </a:buClr>
              <a:buSzPts val="2240"/>
              <a:buFont typeface="Noto Sans Symbols"/>
              <a:buNone/>
            </a:pPr>
            <a:endParaRPr sz="3200">
              <a:solidFill>
                <a:schemeClr val="dk2"/>
              </a:solidFill>
              <a:latin typeface="Libre Franklin"/>
              <a:ea typeface="Libre Franklin"/>
              <a:cs typeface="Libre Franklin"/>
              <a:sym typeface="Libre Franklin"/>
            </a:endParaRPr>
          </a:p>
          <a:p>
            <a:pPr marL="342900" marR="0" lvl="0" indent="-342900" algn="l" rtl="0">
              <a:lnSpc>
                <a:spcPct val="130000"/>
              </a:lnSpc>
              <a:spcBef>
                <a:spcPts val="480"/>
              </a:spcBef>
              <a:spcAft>
                <a:spcPts val="0"/>
              </a:spcAft>
              <a:buClr>
                <a:schemeClr val="accent1"/>
              </a:buClr>
              <a:buSzPts val="1680"/>
              <a:buFont typeface="Noto Sans Symbols"/>
              <a:buNone/>
            </a:pPr>
            <a:r>
              <a:rPr lang="en-US" sz="2400" b="1">
                <a:solidFill>
                  <a:schemeClr val="dk2"/>
                </a:solidFill>
                <a:latin typeface="Libre Franklin"/>
                <a:ea typeface="Libre Franklin"/>
                <a:cs typeface="Libre Franklin"/>
                <a:sym typeface="Libre Franklin"/>
              </a:rPr>
              <a:t>	</a:t>
            </a:r>
            <a:endParaRPr sz="1800">
              <a:solidFill>
                <a:schemeClr val="dk1"/>
              </a:solidFill>
              <a:latin typeface="Arial"/>
              <a:ea typeface="Arial"/>
              <a:cs typeface="Arial"/>
              <a:sym typeface="Arial"/>
            </a:endParaRPr>
          </a:p>
        </p:txBody>
      </p:sp>
      <p:pic>
        <p:nvPicPr>
          <p:cNvPr id="801" name="Google Shape;801;p58"/>
          <p:cNvPicPr preferRelativeResize="0"/>
          <p:nvPr/>
        </p:nvPicPr>
        <p:blipFill rotWithShape="1">
          <a:blip r:embed="rId3">
            <a:alphaModFix/>
          </a:blip>
          <a:srcRect/>
          <a:stretch/>
        </p:blipFill>
        <p:spPr>
          <a:xfrm>
            <a:off x="481584" y="2570778"/>
            <a:ext cx="3733800" cy="3267075"/>
          </a:xfrm>
          <a:prstGeom prst="rect">
            <a:avLst/>
          </a:prstGeom>
          <a:noFill/>
          <a:ln>
            <a:noFill/>
          </a:ln>
        </p:spPr>
      </p:pic>
      <p:pic>
        <p:nvPicPr>
          <p:cNvPr id="802" name="Google Shape;802;p58"/>
          <p:cNvPicPr preferRelativeResize="0"/>
          <p:nvPr/>
        </p:nvPicPr>
        <p:blipFill rotWithShape="1">
          <a:blip r:embed="rId4">
            <a:alphaModFix/>
          </a:blip>
          <a:srcRect/>
          <a:stretch/>
        </p:blipFill>
        <p:spPr>
          <a:xfrm>
            <a:off x="4724400" y="3623571"/>
            <a:ext cx="3711388" cy="2214282"/>
          </a:xfrm>
          <a:prstGeom prst="rect">
            <a:avLst/>
          </a:prstGeom>
          <a:noFill/>
          <a:ln>
            <a:noFill/>
          </a:ln>
        </p:spPr>
      </p:pic>
      <p:sp>
        <p:nvSpPr>
          <p:cNvPr id="803" name="Google Shape;803;p58"/>
          <p:cNvSpPr/>
          <p:nvPr/>
        </p:nvSpPr>
        <p:spPr>
          <a:xfrm>
            <a:off x="4712208" y="2500828"/>
            <a:ext cx="1688592" cy="928172"/>
          </a:xfrm>
          <a:prstGeom prst="wedgeRoundRectCallout">
            <a:avLst>
              <a:gd name="adj1" fmla="val -20833"/>
              <a:gd name="adj2" fmla="val 62500"/>
              <a:gd name="adj3" fmla="val 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I wanna become a policeman.</a:t>
            </a:r>
            <a:endParaRPr/>
          </a:p>
        </p:txBody>
      </p:sp>
      <p:sp>
        <p:nvSpPr>
          <p:cNvPr id="804" name="Google Shape;804;p58"/>
          <p:cNvSpPr/>
          <p:nvPr/>
        </p:nvSpPr>
        <p:spPr>
          <a:xfrm>
            <a:off x="6747196" y="2500828"/>
            <a:ext cx="1688592" cy="928172"/>
          </a:xfrm>
          <a:prstGeom prst="wedgeRoundRectCallout">
            <a:avLst>
              <a:gd name="adj1" fmla="val -20833"/>
              <a:gd name="adj2" fmla="val 62500"/>
              <a:gd name="adj3" fmla="val 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I wanna become a scientist.</a:t>
            </a:r>
            <a:endParaRPr/>
          </a:p>
        </p:txBody>
      </p:sp>
      <p:sp>
        <p:nvSpPr>
          <p:cNvPr id="805" name="Google Shape;805;p58"/>
          <p:cNvSpPr txBox="1"/>
          <p:nvPr/>
        </p:nvSpPr>
        <p:spPr>
          <a:xfrm>
            <a:off x="708212" y="6172200"/>
            <a:ext cx="317798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Wishful thinking </a:t>
            </a:r>
            <a:endParaRPr/>
          </a:p>
        </p:txBody>
      </p:sp>
      <p:sp>
        <p:nvSpPr>
          <p:cNvPr id="806" name="Google Shape;806;p58"/>
          <p:cNvSpPr txBox="1"/>
          <p:nvPr/>
        </p:nvSpPr>
        <p:spPr>
          <a:xfrm>
            <a:off x="5158202" y="6172200"/>
            <a:ext cx="317798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Feasible wishes</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animEffect transition="in" filter="fade">
                                      <p:cBhvr>
                                        <p:cTn id="7" dur="500"/>
                                        <p:tgtEl>
                                          <p:spTgt spid="7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0"/>
                                        </p:tgtEl>
                                        <p:attrNameLst>
                                          <p:attrName>style.visibility</p:attrName>
                                        </p:attrNameLst>
                                      </p:cBhvr>
                                      <p:to>
                                        <p:strVal val="visible"/>
                                      </p:to>
                                    </p:set>
                                    <p:animEffect transition="in" filter="fade">
                                      <p:cBhvr>
                                        <p:cTn id="12" dur="500"/>
                                        <p:tgtEl>
                                          <p:spTgt spid="80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810"/>
        <p:cNvGrpSpPr/>
        <p:nvPr/>
      </p:nvGrpSpPr>
      <p:grpSpPr>
        <a:xfrm>
          <a:off x="0" y="0"/>
          <a:ext cx="0" cy="0"/>
          <a:chOff x="0" y="0"/>
          <a:chExt cx="0" cy="0"/>
        </a:xfrm>
      </p:grpSpPr>
      <p:sp>
        <p:nvSpPr>
          <p:cNvPr id="811" name="Google Shape;811;p59"/>
          <p:cNvSpPr txBox="1">
            <a:spLocks noGrp="1"/>
          </p:cNvSpPr>
          <p:nvPr>
            <p:ph type="body" idx="1"/>
          </p:nvPr>
        </p:nvSpPr>
        <p:spPr>
          <a:xfrm>
            <a:off x="304800" y="152400"/>
            <a:ext cx="8686800" cy="990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4800"/>
              <a:buFont typeface="Noto Sans Symbols"/>
              <a:buNone/>
            </a:pPr>
            <a:r>
              <a:rPr lang="en-US" sz="3600" b="1" dirty="0"/>
              <a:t>See the differences</a:t>
            </a:r>
            <a:endParaRPr sz="2800" b="1" dirty="0"/>
          </a:p>
        </p:txBody>
      </p:sp>
      <p:sp>
        <p:nvSpPr>
          <p:cNvPr id="812" name="Google Shape;812;p59"/>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09BC8"/>
                </a:solidFill>
                <a:latin typeface="Arial"/>
                <a:ea typeface="Arial"/>
                <a:cs typeface="Arial"/>
                <a:sym typeface="Arial"/>
              </a:rPr>
              <a:t>65</a:t>
            </a:fld>
            <a:endParaRPr sz="1200">
              <a:solidFill>
                <a:srgbClr val="409BC8"/>
              </a:solidFill>
              <a:latin typeface="Arial"/>
              <a:ea typeface="Arial"/>
              <a:cs typeface="Arial"/>
              <a:sym typeface="Arial"/>
            </a:endParaRPr>
          </a:p>
        </p:txBody>
      </p:sp>
      <p:sp>
        <p:nvSpPr>
          <p:cNvPr id="813" name="Google Shape;813;p59" descr="https://us-mg6.mail.yahoo.com/ya/download?mid=2%5f0%5f0%5f1%5f2085573%5fAEjtHkgAACuCUKJdJQKtgRR8fdI&amp;pid=2.8&amp;fid=Inbox&amp;inline=1&amp;appid=yahoomai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p59"/>
          <p:cNvSpPr txBox="1"/>
          <p:nvPr/>
        </p:nvSpPr>
        <p:spPr>
          <a:xfrm>
            <a:off x="0" y="1066800"/>
            <a:ext cx="9144000" cy="609441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 </a:t>
            </a:r>
            <a:r>
              <a:rPr lang="en-US" sz="2400" b="1" dirty="0">
                <a:solidFill>
                  <a:schemeClr val="dk1"/>
                </a:solidFill>
                <a:latin typeface="Arial"/>
                <a:ea typeface="Arial"/>
                <a:cs typeface="Arial"/>
                <a:sym typeface="Arial"/>
              </a:rPr>
              <a:t>Janie</a:t>
            </a:r>
            <a:r>
              <a:rPr lang="en-US" sz="2400" dirty="0">
                <a:solidFill>
                  <a:schemeClr val="dk1"/>
                </a:solidFill>
                <a:latin typeface="Arial"/>
                <a:ea typeface="Arial"/>
                <a:cs typeface="Arial"/>
                <a:sym typeface="Arial"/>
              </a:rPr>
              <a:t>	  :   Professor, I don’t understand why you gave me a D on this paper. I checked my answers carefully</a:t>
            </a:r>
            <a:r>
              <a:rPr lang="en-US" sz="2400" b="1" dirty="0">
                <a:solidFill>
                  <a:schemeClr val="hlink"/>
                </a:solidFill>
                <a:latin typeface="Arial"/>
                <a:ea typeface="Arial"/>
                <a:cs typeface="Arial"/>
                <a:sym typeface="Arial"/>
              </a:rPr>
              <a:t> and I thought I deserved an A.</a:t>
            </a:r>
            <a:r>
              <a:rPr lang="en-US" sz="2400" b="1" dirty="0">
                <a:solidFill>
                  <a:schemeClr val="dk1"/>
                </a:solidFill>
                <a:latin typeface="Arial"/>
                <a:ea typeface="Arial"/>
                <a:cs typeface="Arial"/>
                <a:sym typeface="Arial"/>
              </a:rPr>
              <a:t>                   </a:t>
            </a:r>
            <a:r>
              <a:rPr lang="en-US" sz="2400" dirty="0">
                <a:solidFill>
                  <a:schemeClr val="dk1"/>
                </a:solidFill>
                <a:latin typeface="Arial"/>
                <a:ea typeface="Arial"/>
                <a:cs typeface="Arial"/>
                <a:sym typeface="Arial"/>
              </a:rPr>
              <a:t>  </a:t>
            </a:r>
            <a:endParaRPr dirty="0"/>
          </a:p>
          <a:p>
            <a:pPr marL="0" marR="0" lvl="0" indent="0" algn="l" rtl="0">
              <a:lnSpc>
                <a:spcPct val="150000"/>
              </a:lnSpc>
              <a:spcBef>
                <a:spcPts val="0"/>
              </a:spcBef>
              <a:spcAft>
                <a:spcPts val="0"/>
              </a:spcAft>
              <a:buNone/>
            </a:pPr>
            <a:r>
              <a:rPr lang="en-US" sz="2400" dirty="0">
                <a:solidFill>
                  <a:schemeClr val="dk1"/>
                </a:solidFill>
                <a:latin typeface="Arial"/>
                <a:ea typeface="Arial"/>
                <a:cs typeface="Arial"/>
                <a:sym typeface="Arial"/>
              </a:rPr>
              <a:t>  </a:t>
            </a:r>
            <a:r>
              <a:rPr lang="en-US" sz="2400" b="1" dirty="0">
                <a:solidFill>
                  <a:schemeClr val="dk1"/>
                </a:solidFill>
                <a:latin typeface="Arial"/>
                <a:ea typeface="Arial"/>
                <a:cs typeface="Arial"/>
                <a:sym typeface="Arial"/>
              </a:rPr>
              <a:t>Prof.	  </a:t>
            </a:r>
            <a:r>
              <a:rPr lang="en-US" sz="2400" dirty="0">
                <a:solidFill>
                  <a:schemeClr val="dk1"/>
                </a:solidFill>
                <a:latin typeface="Arial"/>
                <a:ea typeface="Arial"/>
                <a:cs typeface="Arial"/>
                <a:sym typeface="Arial"/>
              </a:rPr>
              <a:t>:   Well, you don’t offer any reasons to back up your opinions. </a:t>
            </a:r>
            <a:endParaRPr dirty="0"/>
          </a:p>
          <a:p>
            <a:pPr marL="0" marR="0" lvl="0" indent="0" algn="l" rtl="0">
              <a:lnSpc>
                <a:spcPct val="150000"/>
              </a:lnSpc>
              <a:spcBef>
                <a:spcPts val="0"/>
              </a:spcBef>
              <a:spcAft>
                <a:spcPts val="0"/>
              </a:spcAft>
              <a:buNone/>
            </a:pPr>
            <a:r>
              <a:rPr lang="en-US" sz="2400" b="1" dirty="0">
                <a:solidFill>
                  <a:schemeClr val="dk1"/>
                </a:solidFill>
                <a:latin typeface="Arial"/>
                <a:ea typeface="Arial"/>
                <a:cs typeface="Arial"/>
                <a:sym typeface="Arial"/>
              </a:rPr>
              <a:t> Janie   </a:t>
            </a:r>
            <a:r>
              <a:rPr lang="en-US" sz="2400" dirty="0">
                <a:solidFill>
                  <a:schemeClr val="dk1"/>
                </a:solidFill>
                <a:latin typeface="Arial"/>
                <a:ea typeface="Arial"/>
                <a:cs typeface="Arial"/>
                <a:sym typeface="Arial"/>
              </a:rPr>
              <a:t>:   </a:t>
            </a:r>
            <a:r>
              <a:rPr lang="en-US" sz="2400" b="1" dirty="0">
                <a:solidFill>
                  <a:srgbClr val="FF0000"/>
                </a:solidFill>
                <a:latin typeface="Arial"/>
                <a:ea typeface="Arial"/>
                <a:cs typeface="Arial"/>
                <a:sym typeface="Arial"/>
              </a:rPr>
              <a:t>Why do I have to give reasons for my opinions when I’m entitled to hold them and no one can prove that they’re wrong?</a:t>
            </a:r>
            <a:r>
              <a:rPr lang="en-US" sz="2400" dirty="0">
                <a:solidFill>
                  <a:schemeClr val="dk1"/>
                </a:solidFill>
                <a:latin typeface="Arial"/>
                <a:ea typeface="Arial"/>
                <a:cs typeface="Arial"/>
                <a:sym typeface="Arial"/>
              </a:rPr>
              <a:t> </a:t>
            </a:r>
            <a:r>
              <a:rPr lang="en-US" sz="2400" b="1" dirty="0">
                <a:solidFill>
                  <a:srgbClr val="0000FF"/>
                </a:solidFill>
                <a:latin typeface="Arial"/>
                <a:ea typeface="Arial"/>
                <a:cs typeface="Arial"/>
                <a:sym typeface="Arial"/>
              </a:rPr>
              <a:t>Besides, I’m much better than Mary, but she got a B while I got a D. It’s not fair, Professor!</a:t>
            </a:r>
            <a:endParaRPr dirty="0"/>
          </a:p>
          <a:p>
            <a:pPr marL="0" marR="0" lvl="0" indent="0" algn="l" rtl="0">
              <a:lnSpc>
                <a:spcPct val="150000"/>
              </a:lnSpc>
              <a:spcBef>
                <a:spcPts val="0"/>
              </a:spcBef>
              <a:spcAft>
                <a:spcPts val="0"/>
              </a:spcAft>
              <a:buNone/>
            </a:pPr>
            <a:endParaRPr sz="2400" b="1" dirty="0">
              <a:solidFill>
                <a:srgbClr val="0000FF"/>
              </a:solidFill>
              <a:latin typeface="Arial"/>
              <a:ea typeface="Arial"/>
              <a:cs typeface="Arial"/>
              <a:sym typeface="Arial"/>
            </a:endParaRPr>
          </a:p>
          <a:p>
            <a:pPr marL="0" marR="0" lvl="0" indent="0" algn="l" rtl="0">
              <a:lnSpc>
                <a:spcPct val="150000"/>
              </a:lnSpc>
              <a:spcBef>
                <a:spcPts val="0"/>
              </a:spcBef>
              <a:spcAft>
                <a:spcPts val="0"/>
              </a:spcAft>
              <a:buNone/>
            </a:pPr>
            <a:r>
              <a:rPr lang="en-US" sz="2000" b="1" dirty="0">
                <a:solidFill>
                  <a:srgbClr val="0000FF"/>
                </a:solidFill>
                <a:latin typeface="Arial"/>
                <a:ea typeface="Arial"/>
                <a:cs typeface="Arial"/>
                <a:sym typeface="Arial"/>
              </a:rPr>
              <a:t>                  </a:t>
            </a:r>
            <a:endParaRPr dirty="0"/>
          </a:p>
        </p:txBody>
      </p:sp>
      <p:sp>
        <p:nvSpPr>
          <p:cNvPr id="815" name="Google Shape;815;p59"/>
          <p:cNvSpPr txBox="1"/>
          <p:nvPr/>
        </p:nvSpPr>
        <p:spPr>
          <a:xfrm>
            <a:off x="2514600" y="2286000"/>
            <a:ext cx="2971800" cy="40011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self-serving bias</a:t>
            </a:r>
            <a:endParaRPr dirty="0"/>
          </a:p>
        </p:txBody>
      </p:sp>
      <p:sp>
        <p:nvSpPr>
          <p:cNvPr id="816" name="Google Shape;816;p59"/>
          <p:cNvSpPr txBox="1"/>
          <p:nvPr/>
        </p:nvSpPr>
        <p:spPr>
          <a:xfrm>
            <a:off x="2514600" y="6219855"/>
            <a:ext cx="3848100" cy="40011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unwarranted assumption </a:t>
            </a:r>
            <a:endParaRPr/>
          </a:p>
        </p:txBody>
      </p:sp>
      <p:sp>
        <p:nvSpPr>
          <p:cNvPr id="817" name="Google Shape;817;p59"/>
          <p:cNvSpPr txBox="1"/>
          <p:nvPr/>
        </p:nvSpPr>
        <p:spPr>
          <a:xfrm>
            <a:off x="4419600" y="3581400"/>
            <a:ext cx="2971800" cy="40011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subjectivism</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821"/>
        <p:cNvGrpSpPr/>
        <p:nvPr/>
      </p:nvGrpSpPr>
      <p:grpSpPr>
        <a:xfrm>
          <a:off x="0" y="0"/>
          <a:ext cx="0" cy="0"/>
          <a:chOff x="0" y="0"/>
          <a:chExt cx="0" cy="0"/>
        </a:xfrm>
      </p:grpSpPr>
      <p:sp>
        <p:nvSpPr>
          <p:cNvPr id="822" name="Google Shape;822;p60"/>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cap="none"/>
              <a:t>5. Characteristics of a critical thinker </a:t>
            </a:r>
            <a:endParaRPr/>
          </a:p>
        </p:txBody>
      </p:sp>
      <p:sp>
        <p:nvSpPr>
          <p:cNvPr id="823" name="Google Shape;823;p60"/>
          <p:cNvSpPr txBox="1">
            <a:spLocks noGrp="1"/>
          </p:cNvSpPr>
          <p:nvPr>
            <p:ph type="body" idx="1"/>
          </p:nvPr>
        </p:nvSpPr>
        <p:spPr>
          <a:xfrm>
            <a:off x="152400" y="1096964"/>
            <a:ext cx="8763000" cy="4648200"/>
          </a:xfrm>
          <a:prstGeom prst="rect">
            <a:avLst/>
          </a:prstGeom>
          <a:noFill/>
          <a:ln>
            <a:noFill/>
          </a:ln>
        </p:spPr>
        <p:txBody>
          <a:bodyPr spcFirstLastPara="1" wrap="square" lIns="91425" tIns="45700" rIns="91425" bIns="45700" anchor="t" anchorCtr="0">
            <a:noAutofit/>
          </a:bodyPr>
          <a:lstStyle/>
          <a:p>
            <a:pPr marL="457200" lvl="0" indent="-457200" algn="just" rtl="0">
              <a:lnSpc>
                <a:spcPct val="160000"/>
              </a:lnSpc>
              <a:spcBef>
                <a:spcPts val="0"/>
              </a:spcBef>
              <a:spcAft>
                <a:spcPts val="0"/>
              </a:spcAft>
              <a:buSzPts val="2400"/>
              <a:buFont typeface="Arial"/>
              <a:buAutoNum type="arabicPeriod"/>
            </a:pPr>
            <a:r>
              <a:rPr lang="en-US" sz="2400"/>
              <a:t>Are you </a:t>
            </a:r>
            <a:r>
              <a:rPr lang="en-US" sz="2400" b="1" u="sng">
                <a:solidFill>
                  <a:srgbClr val="FF3300"/>
                </a:solidFill>
              </a:rPr>
              <a:t>open minded</a:t>
            </a:r>
            <a:r>
              <a:rPr lang="en-US" sz="2400"/>
              <a:t> about other people’s view?</a:t>
            </a:r>
            <a:endParaRPr/>
          </a:p>
          <a:p>
            <a:pPr marL="457200" lvl="0" indent="-457200" algn="just" rtl="0">
              <a:lnSpc>
                <a:spcPct val="160000"/>
              </a:lnSpc>
              <a:spcBef>
                <a:spcPts val="480"/>
              </a:spcBef>
              <a:spcAft>
                <a:spcPts val="0"/>
              </a:spcAft>
              <a:buSzPts val="2400"/>
              <a:buFont typeface="Arial"/>
              <a:buAutoNum type="arabicPeriod"/>
            </a:pPr>
            <a:r>
              <a:rPr lang="en-US" sz="2400"/>
              <a:t>Are you </a:t>
            </a:r>
            <a:r>
              <a:rPr lang="en-US" sz="2400" b="1" u="sng">
                <a:solidFill>
                  <a:srgbClr val="FF3300"/>
                </a:solidFill>
              </a:rPr>
              <a:t>honest</a:t>
            </a:r>
            <a:r>
              <a:rPr lang="en-US" sz="2400"/>
              <a:t> to yourself (or others) when you are wrong?</a:t>
            </a:r>
            <a:endParaRPr/>
          </a:p>
          <a:p>
            <a:pPr marL="457200" lvl="0" indent="-457200" algn="just" rtl="0">
              <a:lnSpc>
                <a:spcPct val="160000"/>
              </a:lnSpc>
              <a:spcBef>
                <a:spcPts val="480"/>
              </a:spcBef>
              <a:spcAft>
                <a:spcPts val="0"/>
              </a:spcAft>
              <a:buSzPts val="2400"/>
              <a:buFont typeface="Arial"/>
              <a:buAutoNum type="arabicPeriod"/>
            </a:pPr>
            <a:r>
              <a:rPr lang="en-US" sz="2400"/>
              <a:t>Do you have the </a:t>
            </a:r>
            <a:r>
              <a:rPr lang="en-US" sz="2400" b="1" u="sng">
                <a:solidFill>
                  <a:srgbClr val="FF3300"/>
                </a:solidFill>
              </a:rPr>
              <a:t>courage</a:t>
            </a:r>
            <a:r>
              <a:rPr lang="en-US" sz="2400" b="1"/>
              <a:t> </a:t>
            </a:r>
            <a:r>
              <a:rPr lang="en-US" sz="2400"/>
              <a:t>and </a:t>
            </a:r>
            <a:r>
              <a:rPr lang="en-US" sz="2400" b="1" u="sng">
                <a:solidFill>
                  <a:srgbClr val="FF3300"/>
                </a:solidFill>
              </a:rPr>
              <a:t>passion</a:t>
            </a:r>
            <a:r>
              <a:rPr lang="en-US" sz="2400" b="1"/>
              <a:t> </a:t>
            </a:r>
            <a:r>
              <a:rPr lang="en-US" sz="2400"/>
              <a:t>to take initiative and confront problems and meet challenges?</a:t>
            </a:r>
            <a:endParaRPr/>
          </a:p>
          <a:p>
            <a:pPr marL="457200" lvl="0" indent="-457200" algn="just" rtl="0">
              <a:lnSpc>
                <a:spcPct val="160000"/>
              </a:lnSpc>
              <a:spcBef>
                <a:spcPts val="480"/>
              </a:spcBef>
              <a:spcAft>
                <a:spcPts val="0"/>
              </a:spcAft>
              <a:buSzPts val="2400"/>
              <a:buFont typeface="Arial"/>
              <a:buAutoNum type="arabicPeriod"/>
            </a:pPr>
            <a:r>
              <a:rPr lang="en-US" sz="2400"/>
              <a:t>Are you </a:t>
            </a:r>
            <a:r>
              <a:rPr lang="en-US" sz="2400" b="1" u="sng">
                <a:solidFill>
                  <a:srgbClr val="FF3300"/>
                </a:solidFill>
              </a:rPr>
              <a:t>aware</a:t>
            </a:r>
            <a:r>
              <a:rPr lang="en-US" sz="2400"/>
              <a:t> of your own biases and preconceptions?</a:t>
            </a:r>
            <a:endParaRPr/>
          </a:p>
          <a:p>
            <a:pPr marL="457200" lvl="0" indent="-457200" algn="just" rtl="0">
              <a:lnSpc>
                <a:spcPct val="160000"/>
              </a:lnSpc>
              <a:spcBef>
                <a:spcPts val="480"/>
              </a:spcBef>
              <a:spcAft>
                <a:spcPts val="0"/>
              </a:spcAft>
              <a:buSzPts val="2400"/>
              <a:buFont typeface="Arial"/>
              <a:buAutoNum type="arabicPeriod"/>
            </a:pPr>
            <a:r>
              <a:rPr lang="en-US" sz="2400"/>
              <a:t>Do you </a:t>
            </a:r>
            <a:r>
              <a:rPr lang="en-US" sz="2400" b="1" u="sng">
                <a:solidFill>
                  <a:srgbClr val="FF3300"/>
                </a:solidFill>
              </a:rPr>
              <a:t>welcome criticism</a:t>
            </a:r>
            <a:r>
              <a:rPr lang="en-US" sz="2400" b="1"/>
              <a:t> </a:t>
            </a:r>
            <a:r>
              <a:rPr lang="en-US" sz="2400"/>
              <a:t>from other people?</a:t>
            </a:r>
            <a:endParaRPr/>
          </a:p>
          <a:p>
            <a:pPr marL="457200" lvl="0" indent="-457200" algn="just" rtl="0">
              <a:lnSpc>
                <a:spcPct val="160000"/>
              </a:lnSpc>
              <a:spcBef>
                <a:spcPts val="480"/>
              </a:spcBef>
              <a:spcAft>
                <a:spcPts val="0"/>
              </a:spcAft>
              <a:buSzPts val="2400"/>
              <a:buFont typeface="Arial"/>
              <a:buAutoNum type="arabicPeriod"/>
            </a:pPr>
            <a:r>
              <a:rPr lang="en-US" sz="2400"/>
              <a:t>Do you have </a:t>
            </a:r>
            <a:r>
              <a:rPr lang="en-US" sz="2400" b="1" u="sng">
                <a:solidFill>
                  <a:srgbClr val="FF3300"/>
                </a:solidFill>
              </a:rPr>
              <a:t>independent</a:t>
            </a:r>
            <a:r>
              <a:rPr lang="en-US" sz="2400"/>
              <a:t> opinions and are not afraid to disagree?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827"/>
        <p:cNvGrpSpPr/>
        <p:nvPr/>
      </p:nvGrpSpPr>
      <p:grpSpPr>
        <a:xfrm>
          <a:off x="0" y="0"/>
          <a:ext cx="0" cy="0"/>
          <a:chOff x="0" y="0"/>
          <a:chExt cx="0" cy="0"/>
        </a:xfrm>
      </p:grpSpPr>
      <p:sp>
        <p:nvSpPr>
          <p:cNvPr id="828" name="Google Shape;828;p61"/>
          <p:cNvSpPr txBox="1">
            <a:spLocks noGrp="1"/>
          </p:cNvSpPr>
          <p:nvPr>
            <p:ph type="body" idx="1"/>
          </p:nvPr>
        </p:nvSpPr>
        <p:spPr>
          <a:xfrm>
            <a:off x="228600" y="1905000"/>
            <a:ext cx="8686800" cy="2103438"/>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4800"/>
              <a:buFont typeface="Noto Sans Symbols"/>
              <a:buNone/>
            </a:pPr>
            <a:r>
              <a:rPr lang="en-US" sz="4800" b="1"/>
              <a:t>PRACTICE</a:t>
            </a:r>
            <a:endParaRPr/>
          </a:p>
          <a:p>
            <a:pPr marL="0" lvl="0" indent="0" algn="ctr" rtl="0">
              <a:spcBef>
                <a:spcPts val="1840"/>
              </a:spcBef>
              <a:spcAft>
                <a:spcPts val="0"/>
              </a:spcAft>
              <a:buSzPts val="3200"/>
              <a:buFont typeface="Noto Sans Symbols"/>
              <a:buNone/>
            </a:pPr>
            <a:r>
              <a:rPr lang="en-US" b="1"/>
              <a:t>Which barrier to critical thinking </a:t>
            </a:r>
            <a:endParaRPr/>
          </a:p>
          <a:p>
            <a:pPr marL="0" lvl="0" indent="0" algn="ctr" rtl="0">
              <a:spcBef>
                <a:spcPts val="1920"/>
              </a:spcBef>
              <a:spcAft>
                <a:spcPts val="0"/>
              </a:spcAft>
              <a:buSzPts val="3200"/>
              <a:buFont typeface="Noto Sans Symbols"/>
              <a:buNone/>
            </a:pPr>
            <a:r>
              <a:rPr lang="en-US" b="1"/>
              <a:t>can you recognize?</a:t>
            </a:r>
            <a:r>
              <a:rPr lang="en-US" sz="3600" b="1"/>
              <a:t> </a:t>
            </a:r>
            <a:endParaRPr/>
          </a:p>
        </p:txBody>
      </p:sp>
      <p:sp>
        <p:nvSpPr>
          <p:cNvPr id="829" name="Google Shape;829;p61"/>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67</a:t>
            </a:fld>
            <a:endParaRPr/>
          </a:p>
        </p:txBody>
      </p:sp>
      <p:sp>
        <p:nvSpPr>
          <p:cNvPr id="830" name="Google Shape;830;p61" descr="https://us-mg6.mail.yahoo.com/ya/download?mid=2%5f0%5f0%5f1%5f2085573%5fAEjtHkgAACuCUKJdJQKtgRR8fdI&amp;pid=2.8&amp;fid=Inbox&amp;inline=1&amp;appid=yahoomai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63"/>
          <p:cNvSpPr txBox="1">
            <a:spLocks noGrp="1"/>
          </p:cNvSpPr>
          <p:nvPr>
            <p:ph type="body" idx="1"/>
          </p:nvPr>
        </p:nvSpPr>
        <p:spPr>
          <a:xfrm>
            <a:off x="2819400" y="304800"/>
            <a:ext cx="3733800" cy="685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600"/>
              <a:buFont typeface="Noto Sans Symbols"/>
              <a:buNone/>
            </a:pPr>
            <a:r>
              <a:rPr lang="en-US" sz="3600" b="1"/>
              <a:t>Question 1</a:t>
            </a:r>
            <a:endParaRPr sz="3600" b="1"/>
          </a:p>
        </p:txBody>
      </p:sp>
      <p:pic>
        <p:nvPicPr>
          <p:cNvPr id="837" name="Google Shape;837;p63"/>
          <p:cNvPicPr preferRelativeResize="0"/>
          <p:nvPr/>
        </p:nvPicPr>
        <p:blipFill rotWithShape="1">
          <a:blip r:embed="rId3">
            <a:alphaModFix/>
          </a:blip>
          <a:srcRect/>
          <a:stretch/>
        </p:blipFill>
        <p:spPr>
          <a:xfrm>
            <a:off x="2057400" y="1237343"/>
            <a:ext cx="5581650" cy="531585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842"/>
        <p:cNvGrpSpPr/>
        <p:nvPr/>
      </p:nvGrpSpPr>
      <p:grpSpPr>
        <a:xfrm>
          <a:off x="0" y="0"/>
          <a:ext cx="0" cy="0"/>
          <a:chOff x="0" y="0"/>
          <a:chExt cx="0" cy="0"/>
        </a:xfrm>
      </p:grpSpPr>
      <p:sp>
        <p:nvSpPr>
          <p:cNvPr id="843" name="Google Shape;843;p64" descr="https://us-mg6.mail.yahoo.com/ya/download?mid=2%5f0%5f0%5f1%5f2085573%5fAEjtHkgAACuCUKJdJQKtgRR8fdI&amp;pid=2.2&amp;fid=Inbox&amp;inline=1&amp;appid=yahoomai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44" name="Google Shape;844;p64"/>
          <p:cNvPicPr preferRelativeResize="0"/>
          <p:nvPr/>
        </p:nvPicPr>
        <p:blipFill rotWithShape="1">
          <a:blip r:embed="rId3">
            <a:alphaModFix/>
          </a:blip>
          <a:srcRect/>
          <a:stretch/>
        </p:blipFill>
        <p:spPr>
          <a:xfrm>
            <a:off x="0" y="0"/>
            <a:ext cx="4495800" cy="3276600"/>
          </a:xfrm>
          <a:prstGeom prst="rect">
            <a:avLst/>
          </a:prstGeom>
          <a:noFill/>
          <a:ln>
            <a:noFill/>
          </a:ln>
          <a:effectLst>
            <a:outerShdw algn="ctr" rotWithShape="0">
              <a:schemeClr val="lt2">
                <a:alpha val="49803"/>
              </a:schemeClr>
            </a:outerShdw>
          </a:effectLst>
        </p:spPr>
      </p:pic>
      <p:pic>
        <p:nvPicPr>
          <p:cNvPr id="845" name="Google Shape;845;p64"/>
          <p:cNvPicPr preferRelativeResize="0"/>
          <p:nvPr/>
        </p:nvPicPr>
        <p:blipFill rotWithShape="1">
          <a:blip r:embed="rId4">
            <a:alphaModFix/>
          </a:blip>
          <a:srcRect/>
          <a:stretch/>
        </p:blipFill>
        <p:spPr>
          <a:xfrm>
            <a:off x="0" y="3486150"/>
            <a:ext cx="4495800" cy="3371850"/>
          </a:xfrm>
          <a:prstGeom prst="rect">
            <a:avLst/>
          </a:prstGeom>
          <a:noFill/>
          <a:ln>
            <a:noFill/>
          </a:ln>
          <a:effectLst>
            <a:outerShdw algn="ctr" rotWithShape="0">
              <a:schemeClr val="lt2">
                <a:alpha val="49803"/>
              </a:schemeClr>
            </a:outerShdw>
          </a:effectLst>
        </p:spPr>
      </p:pic>
      <p:pic>
        <p:nvPicPr>
          <p:cNvPr id="846" name="Google Shape;846;p64"/>
          <p:cNvPicPr preferRelativeResize="0"/>
          <p:nvPr/>
        </p:nvPicPr>
        <p:blipFill rotWithShape="1">
          <a:blip r:embed="rId5">
            <a:alphaModFix/>
          </a:blip>
          <a:srcRect/>
          <a:stretch/>
        </p:blipFill>
        <p:spPr>
          <a:xfrm>
            <a:off x="4495801" y="995362"/>
            <a:ext cx="4648200" cy="1455933"/>
          </a:xfrm>
          <a:prstGeom prst="rect">
            <a:avLst/>
          </a:prstGeom>
          <a:noFill/>
          <a:ln>
            <a:noFill/>
          </a:ln>
        </p:spPr>
      </p:pic>
      <p:pic>
        <p:nvPicPr>
          <p:cNvPr id="847" name="Google Shape;847;p64"/>
          <p:cNvPicPr preferRelativeResize="0"/>
          <p:nvPr/>
        </p:nvPicPr>
        <p:blipFill rotWithShape="1">
          <a:blip r:embed="rId6">
            <a:alphaModFix/>
          </a:blip>
          <a:srcRect/>
          <a:stretch/>
        </p:blipFill>
        <p:spPr>
          <a:xfrm>
            <a:off x="4248079" y="4343400"/>
            <a:ext cx="4895922" cy="1246468"/>
          </a:xfrm>
          <a:prstGeom prst="rect">
            <a:avLst/>
          </a:prstGeom>
          <a:noFill/>
          <a:ln>
            <a:noFill/>
          </a:ln>
        </p:spPr>
      </p:pic>
      <p:sp>
        <p:nvSpPr>
          <p:cNvPr id="848" name="Google Shape;848;p64"/>
          <p:cNvSpPr txBox="1">
            <a:spLocks noGrp="1"/>
          </p:cNvSpPr>
          <p:nvPr>
            <p:ph type="body" idx="1"/>
          </p:nvPr>
        </p:nvSpPr>
        <p:spPr>
          <a:xfrm>
            <a:off x="5181600" y="40919"/>
            <a:ext cx="3733800" cy="685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600"/>
              <a:buFont typeface="Noto Sans Symbols"/>
              <a:buNone/>
            </a:pPr>
            <a:r>
              <a:rPr lang="en-US" sz="3600" b="1"/>
              <a:t>Question 2</a:t>
            </a:r>
            <a:endParaRPr sz="3600" b="1"/>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08"/>
        <p:cNvGrpSpPr/>
        <p:nvPr/>
      </p:nvGrpSpPr>
      <p:grpSpPr>
        <a:xfrm>
          <a:off x="0" y="0"/>
          <a:ext cx="0" cy="0"/>
          <a:chOff x="0" y="0"/>
          <a:chExt cx="0" cy="0"/>
        </a:xfrm>
      </p:grpSpPr>
      <p:sp>
        <p:nvSpPr>
          <p:cNvPr id="309" name="Google Shape;309;p7"/>
          <p:cNvSpPr txBox="1">
            <a:spLocks noGrp="1"/>
          </p:cNvSpPr>
          <p:nvPr>
            <p:ph type="body" idx="4294967295"/>
          </p:nvPr>
        </p:nvSpPr>
        <p:spPr>
          <a:xfrm>
            <a:off x="228600" y="517075"/>
            <a:ext cx="8686800" cy="807900"/>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SzPts val="3200"/>
              <a:buFont typeface="Noto Sans Symbols"/>
              <a:buNone/>
            </a:pPr>
            <a:r>
              <a:rPr lang="en-US" dirty="0"/>
              <a:t>Let’s take the first step into Critical Thinking</a:t>
            </a:r>
            <a:endParaRPr dirty="0"/>
          </a:p>
        </p:txBody>
      </p:sp>
      <p:pic>
        <p:nvPicPr>
          <p:cNvPr id="310" name="Google Shape;310;p7" descr="Bird in the bush triangle illusion"/>
          <p:cNvPicPr preferRelativeResize="0"/>
          <p:nvPr/>
        </p:nvPicPr>
        <p:blipFill rotWithShape="1">
          <a:blip r:embed="rId3">
            <a:alphaModFix/>
          </a:blip>
          <a:srcRect/>
          <a:stretch/>
        </p:blipFill>
        <p:spPr>
          <a:xfrm>
            <a:off x="2895600" y="1828800"/>
            <a:ext cx="3567113" cy="3567113"/>
          </a:xfrm>
          <a:prstGeom prst="rect">
            <a:avLst/>
          </a:prstGeom>
          <a:noFill/>
          <a:ln>
            <a:noFill/>
          </a:ln>
        </p:spPr>
      </p:pic>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853"/>
        <p:cNvGrpSpPr/>
        <p:nvPr/>
      </p:nvGrpSpPr>
      <p:grpSpPr>
        <a:xfrm>
          <a:off x="0" y="0"/>
          <a:ext cx="0" cy="0"/>
          <a:chOff x="0" y="0"/>
          <a:chExt cx="0" cy="0"/>
        </a:xfrm>
      </p:grpSpPr>
      <p:sp>
        <p:nvSpPr>
          <p:cNvPr id="854" name="Google Shape;854;p66"/>
          <p:cNvSpPr txBox="1">
            <a:spLocks noGrp="1"/>
          </p:cNvSpPr>
          <p:nvPr>
            <p:ph type="body" idx="1"/>
          </p:nvPr>
        </p:nvSpPr>
        <p:spPr>
          <a:xfrm>
            <a:off x="155575" y="160338"/>
            <a:ext cx="8686800" cy="174466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4000"/>
              <a:buFont typeface="Noto Sans Symbols"/>
              <a:buNone/>
            </a:pPr>
            <a:r>
              <a:rPr lang="en-US" sz="4000" b="1"/>
              <a:t>Question 3</a:t>
            </a:r>
            <a:endParaRPr sz="4000" b="1"/>
          </a:p>
          <a:p>
            <a:pPr marL="0" lvl="0" indent="0" algn="l" rtl="0">
              <a:spcBef>
                <a:spcPts val="560"/>
              </a:spcBef>
              <a:spcAft>
                <a:spcPts val="0"/>
              </a:spcAft>
              <a:buSzPts val="2800"/>
              <a:buNone/>
            </a:pPr>
            <a:endParaRPr sz="2800"/>
          </a:p>
        </p:txBody>
      </p:sp>
      <p:sp>
        <p:nvSpPr>
          <p:cNvPr id="855" name="Google Shape;855;p66"/>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09BC8"/>
                </a:solidFill>
                <a:latin typeface="Arial"/>
                <a:ea typeface="Arial"/>
                <a:cs typeface="Arial"/>
                <a:sym typeface="Arial"/>
              </a:rPr>
              <a:t>70</a:t>
            </a:fld>
            <a:endParaRPr sz="1200">
              <a:solidFill>
                <a:srgbClr val="409BC8"/>
              </a:solidFill>
              <a:latin typeface="Arial"/>
              <a:ea typeface="Arial"/>
              <a:cs typeface="Arial"/>
              <a:sym typeface="Arial"/>
            </a:endParaRPr>
          </a:p>
        </p:txBody>
      </p:sp>
      <p:sp>
        <p:nvSpPr>
          <p:cNvPr id="856" name="Google Shape;856;p66" descr="https://us-mg6.mail.yahoo.com/ya/download?mid=2%5f0%5f0%5f1%5f2085573%5fAEjtHkgAACuCUKJdJQKtgRR8fdI&amp;pid=2.8&amp;fid=Inbox&amp;inline=1&amp;appid=yahoomai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57" name="Google Shape;857;p66"/>
          <p:cNvPicPr preferRelativeResize="0"/>
          <p:nvPr/>
        </p:nvPicPr>
        <p:blipFill rotWithShape="1">
          <a:blip r:embed="rId3">
            <a:alphaModFix/>
          </a:blip>
          <a:srcRect/>
          <a:stretch/>
        </p:blipFill>
        <p:spPr>
          <a:xfrm>
            <a:off x="3926456" y="1116257"/>
            <a:ext cx="4572000" cy="4572000"/>
          </a:xfrm>
          <a:prstGeom prst="rect">
            <a:avLst/>
          </a:prstGeom>
          <a:noFill/>
          <a:ln>
            <a:noFill/>
          </a:ln>
        </p:spPr>
      </p:pic>
      <p:sp>
        <p:nvSpPr>
          <p:cNvPr id="858" name="Google Shape;858;p66"/>
          <p:cNvSpPr/>
          <p:nvPr/>
        </p:nvSpPr>
        <p:spPr>
          <a:xfrm>
            <a:off x="307975" y="6274484"/>
            <a:ext cx="799782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https://www.theatlantic.com/international/archive/2012/09/malaysia-declares-v-necks-gay/323576/</a:t>
            </a:r>
            <a:endParaRPr/>
          </a:p>
        </p:txBody>
      </p:sp>
      <p:sp>
        <p:nvSpPr>
          <p:cNvPr id="859" name="Google Shape;859;p66"/>
          <p:cNvSpPr/>
          <p:nvPr/>
        </p:nvSpPr>
        <p:spPr>
          <a:xfrm>
            <a:off x="319348" y="2057400"/>
            <a:ext cx="3262052" cy="19514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a:solidFill>
                  <a:srgbClr val="080808"/>
                </a:solidFill>
                <a:latin typeface="Arial"/>
                <a:ea typeface="Arial"/>
                <a:cs typeface="Arial"/>
                <a:sym typeface="Arial"/>
              </a:rPr>
              <a:t>Malaysia declares that men wearing V-necks are gays. </a:t>
            </a:r>
            <a:endParaRPr/>
          </a:p>
        </p:txBody>
      </p:sp>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864"/>
        <p:cNvGrpSpPr/>
        <p:nvPr/>
      </p:nvGrpSpPr>
      <p:grpSpPr>
        <a:xfrm>
          <a:off x="0" y="0"/>
          <a:ext cx="0" cy="0"/>
          <a:chOff x="0" y="0"/>
          <a:chExt cx="0" cy="0"/>
        </a:xfrm>
      </p:grpSpPr>
      <p:pic>
        <p:nvPicPr>
          <p:cNvPr id="865" name="Google Shape;865;p68"/>
          <p:cNvPicPr preferRelativeResize="0"/>
          <p:nvPr/>
        </p:nvPicPr>
        <p:blipFill rotWithShape="1">
          <a:blip r:embed="rId3">
            <a:alphaModFix/>
          </a:blip>
          <a:srcRect/>
          <a:stretch/>
        </p:blipFill>
        <p:spPr>
          <a:xfrm>
            <a:off x="1131496" y="1646883"/>
            <a:ext cx="6599989" cy="4674554"/>
          </a:xfrm>
          <a:prstGeom prst="rect">
            <a:avLst/>
          </a:prstGeom>
          <a:noFill/>
          <a:ln>
            <a:noFill/>
          </a:ln>
        </p:spPr>
      </p:pic>
      <p:sp>
        <p:nvSpPr>
          <p:cNvPr id="866" name="Google Shape;866;p68"/>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71</a:t>
            </a:fld>
            <a:endParaRPr/>
          </a:p>
        </p:txBody>
      </p:sp>
      <p:sp>
        <p:nvSpPr>
          <p:cNvPr id="867" name="Google Shape;867;p68"/>
          <p:cNvSpPr txBox="1">
            <a:spLocks noGrp="1"/>
          </p:cNvSpPr>
          <p:nvPr>
            <p:ph type="body" idx="1"/>
          </p:nvPr>
        </p:nvSpPr>
        <p:spPr>
          <a:xfrm>
            <a:off x="2888207" y="304800"/>
            <a:ext cx="3367585" cy="719753"/>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SzPts val="1710"/>
              <a:buFont typeface="Noto Sans Symbols"/>
              <a:buNone/>
            </a:pPr>
            <a:r>
              <a:rPr lang="en-US" sz="2610" b="1"/>
              <a:t>Question 4</a:t>
            </a:r>
            <a:endParaRPr sz="3180" b="1"/>
          </a:p>
          <a:p>
            <a:pPr marL="0" lvl="0" indent="0" algn="ctr" rtl="0">
              <a:lnSpc>
                <a:spcPct val="80000"/>
              </a:lnSpc>
              <a:spcBef>
                <a:spcPts val="960"/>
              </a:spcBef>
              <a:spcAft>
                <a:spcPts val="0"/>
              </a:spcAft>
              <a:buSzPts val="2280"/>
              <a:buFont typeface="Noto Sans Symbols"/>
              <a:buNone/>
            </a:pPr>
            <a:endParaRPr sz="2280" b="1"/>
          </a:p>
        </p:txBody>
      </p:sp>
      <p:pic>
        <p:nvPicPr>
          <p:cNvPr id="868" name="Google Shape;868;p68"/>
          <p:cNvPicPr preferRelativeResize="0"/>
          <p:nvPr/>
        </p:nvPicPr>
        <p:blipFill rotWithShape="1">
          <a:blip r:embed="rId4">
            <a:alphaModFix/>
          </a:blip>
          <a:srcRect/>
          <a:stretch/>
        </p:blipFill>
        <p:spPr>
          <a:xfrm>
            <a:off x="1131495" y="1952624"/>
            <a:ext cx="6599989" cy="3996087"/>
          </a:xfrm>
          <a:prstGeom prst="rect">
            <a:avLst/>
          </a:prstGeom>
          <a:noFill/>
          <a:ln>
            <a:noFill/>
          </a:ln>
        </p:spPr>
      </p:pic>
      <p:pic>
        <p:nvPicPr>
          <p:cNvPr id="869" name="Google Shape;869;p68"/>
          <p:cNvPicPr preferRelativeResize="0"/>
          <p:nvPr/>
        </p:nvPicPr>
        <p:blipFill rotWithShape="1">
          <a:blip r:embed="rId5">
            <a:alphaModFix/>
          </a:blip>
          <a:srcRect/>
          <a:stretch/>
        </p:blipFill>
        <p:spPr>
          <a:xfrm>
            <a:off x="1905000" y="1296918"/>
            <a:ext cx="5033961" cy="5269560"/>
          </a:xfrm>
          <a:prstGeom prst="rect">
            <a:avLst/>
          </a:prstGeom>
          <a:noFill/>
          <a:ln>
            <a:noFill/>
          </a:ln>
        </p:spPr>
      </p:pic>
      <p:pic>
        <p:nvPicPr>
          <p:cNvPr id="870" name="Google Shape;870;p68"/>
          <p:cNvPicPr preferRelativeResize="0"/>
          <p:nvPr/>
        </p:nvPicPr>
        <p:blipFill rotWithShape="1">
          <a:blip r:embed="rId6">
            <a:alphaModFix/>
          </a:blip>
          <a:srcRect/>
          <a:stretch/>
        </p:blipFill>
        <p:spPr>
          <a:xfrm>
            <a:off x="1057289" y="1320300"/>
            <a:ext cx="6729382" cy="5327719"/>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875"/>
        <p:cNvGrpSpPr/>
        <p:nvPr/>
      </p:nvGrpSpPr>
      <p:grpSpPr>
        <a:xfrm>
          <a:off x="0" y="0"/>
          <a:ext cx="0" cy="0"/>
          <a:chOff x="0" y="0"/>
          <a:chExt cx="0" cy="0"/>
        </a:xfrm>
      </p:grpSpPr>
      <p:sp>
        <p:nvSpPr>
          <p:cNvPr id="876" name="Google Shape;876;p69"/>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72</a:t>
            </a:fld>
            <a:endParaRPr/>
          </a:p>
        </p:txBody>
      </p:sp>
      <p:sp>
        <p:nvSpPr>
          <p:cNvPr id="877" name="Google Shape;877;p69"/>
          <p:cNvSpPr txBox="1">
            <a:spLocks noGrp="1"/>
          </p:cNvSpPr>
          <p:nvPr>
            <p:ph type="body" idx="1"/>
          </p:nvPr>
        </p:nvSpPr>
        <p:spPr>
          <a:xfrm>
            <a:off x="2438399" y="304800"/>
            <a:ext cx="4267200" cy="73589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ct val="100000"/>
              <a:buFont typeface="Noto Sans Symbols"/>
              <a:buNone/>
            </a:pPr>
            <a:r>
              <a:rPr lang="en-US" sz="4000" b="1"/>
              <a:t>Question 5</a:t>
            </a:r>
            <a:endParaRPr/>
          </a:p>
          <a:p>
            <a:pPr marL="0" lvl="0" indent="0" algn="ctr" rtl="0">
              <a:spcBef>
                <a:spcPts val="800"/>
              </a:spcBef>
              <a:spcAft>
                <a:spcPts val="0"/>
              </a:spcAft>
              <a:buSzPct val="100000"/>
              <a:buFont typeface="Noto Sans Symbols"/>
              <a:buNone/>
            </a:pPr>
            <a:endParaRPr sz="4000" b="1"/>
          </a:p>
        </p:txBody>
      </p:sp>
      <p:pic>
        <p:nvPicPr>
          <p:cNvPr id="878" name="Google Shape;878;p69"/>
          <p:cNvPicPr preferRelativeResize="0"/>
          <p:nvPr/>
        </p:nvPicPr>
        <p:blipFill rotWithShape="1">
          <a:blip r:embed="rId3">
            <a:alphaModFix/>
          </a:blip>
          <a:srcRect/>
          <a:stretch/>
        </p:blipFill>
        <p:spPr>
          <a:xfrm>
            <a:off x="2151345" y="1537597"/>
            <a:ext cx="4841309" cy="5121965"/>
          </a:xfrm>
          <a:prstGeom prst="rect">
            <a:avLst/>
          </a:prstGeom>
          <a:noFill/>
          <a:ln>
            <a:noFill/>
          </a:ln>
        </p:spPr>
      </p:pic>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71"/>
          <p:cNvPicPr preferRelativeResize="0"/>
          <p:nvPr/>
        </p:nvPicPr>
        <p:blipFill rotWithShape="1">
          <a:blip r:embed="rId3">
            <a:alphaModFix/>
          </a:blip>
          <a:srcRect/>
          <a:stretch/>
        </p:blipFill>
        <p:spPr>
          <a:xfrm>
            <a:off x="114300" y="1447800"/>
            <a:ext cx="8915400" cy="5303687"/>
          </a:xfrm>
          <a:prstGeom prst="rect">
            <a:avLst/>
          </a:prstGeom>
          <a:noFill/>
          <a:ln>
            <a:noFill/>
          </a:ln>
        </p:spPr>
      </p:pic>
      <p:sp>
        <p:nvSpPr>
          <p:cNvPr id="885" name="Google Shape;885;p71"/>
          <p:cNvSpPr txBox="1">
            <a:spLocks noGrp="1"/>
          </p:cNvSpPr>
          <p:nvPr>
            <p:ph type="body" idx="1"/>
          </p:nvPr>
        </p:nvSpPr>
        <p:spPr>
          <a:xfrm>
            <a:off x="2438399" y="304800"/>
            <a:ext cx="4267200" cy="73589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ct val="100000"/>
              <a:buFont typeface="Noto Sans Symbols"/>
              <a:buNone/>
            </a:pPr>
            <a:r>
              <a:rPr lang="en-US" sz="4000" b="1" dirty="0"/>
              <a:t>Question 6</a:t>
            </a:r>
            <a:endParaRPr dirty="0"/>
          </a:p>
          <a:p>
            <a:pPr marL="0" lvl="0" indent="0" algn="ctr" rtl="0">
              <a:spcBef>
                <a:spcPts val="800"/>
              </a:spcBef>
              <a:spcAft>
                <a:spcPts val="0"/>
              </a:spcAft>
              <a:buSzPct val="100000"/>
              <a:buFont typeface="Noto Sans Symbols"/>
              <a:buNone/>
            </a:pPr>
            <a:endParaRPr sz="4000" b="1" dirty="0"/>
          </a:p>
        </p:txBody>
      </p:sp>
      <p:sp>
        <p:nvSpPr>
          <p:cNvPr id="886" name="Google Shape;886;p71"/>
          <p:cNvSpPr/>
          <p:nvPr/>
        </p:nvSpPr>
        <p:spPr>
          <a:xfrm>
            <a:off x="1524000" y="5202936"/>
            <a:ext cx="2819400" cy="6858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85;p71">
            <a:extLst>
              <a:ext uri="{FF2B5EF4-FFF2-40B4-BE49-F238E27FC236}">
                <a16:creationId xmlns:a16="http://schemas.microsoft.com/office/drawing/2014/main" id="{BA34A525-C819-F6F2-368C-AEC9D2702F7E}"/>
              </a:ext>
            </a:extLst>
          </p:cNvPr>
          <p:cNvSpPr txBox="1">
            <a:spLocks noGrp="1"/>
          </p:cNvSpPr>
          <p:nvPr>
            <p:ph type="body" idx="1"/>
          </p:nvPr>
        </p:nvSpPr>
        <p:spPr>
          <a:xfrm>
            <a:off x="2333939" y="157316"/>
            <a:ext cx="4267200" cy="628851"/>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SzPct val="100000"/>
              <a:buFont typeface="Noto Sans Symbols"/>
              <a:buNone/>
            </a:pPr>
            <a:r>
              <a:rPr lang="en-US" sz="4000" b="1" dirty="0"/>
              <a:t>Question 7</a:t>
            </a:r>
            <a:endParaRPr dirty="0"/>
          </a:p>
          <a:p>
            <a:pPr marL="0" lvl="0" indent="0" algn="ctr" rtl="0">
              <a:spcBef>
                <a:spcPts val="800"/>
              </a:spcBef>
              <a:spcAft>
                <a:spcPts val="0"/>
              </a:spcAft>
              <a:buSzPct val="100000"/>
              <a:buFont typeface="Noto Sans Symbols"/>
              <a:buNone/>
            </a:pPr>
            <a:endParaRPr sz="4000" b="1" dirty="0"/>
          </a:p>
        </p:txBody>
      </p:sp>
      <p:pic>
        <p:nvPicPr>
          <p:cNvPr id="4" name="Picture 3">
            <a:extLst>
              <a:ext uri="{FF2B5EF4-FFF2-40B4-BE49-F238E27FC236}">
                <a16:creationId xmlns:a16="http://schemas.microsoft.com/office/drawing/2014/main" id="{FDAFE24D-CA19-6E35-C64A-45A942437A9E}"/>
              </a:ext>
            </a:extLst>
          </p:cNvPr>
          <p:cNvPicPr>
            <a:picLocks noChangeAspect="1"/>
          </p:cNvPicPr>
          <p:nvPr/>
        </p:nvPicPr>
        <p:blipFill>
          <a:blip r:embed="rId3"/>
          <a:stretch>
            <a:fillRect/>
          </a:stretch>
        </p:blipFill>
        <p:spPr>
          <a:xfrm>
            <a:off x="0" y="1356852"/>
            <a:ext cx="4691494" cy="4665406"/>
          </a:xfrm>
          <a:prstGeom prst="rect">
            <a:avLst/>
          </a:prstGeom>
        </p:spPr>
      </p:pic>
      <p:pic>
        <p:nvPicPr>
          <p:cNvPr id="7" name="Picture 6">
            <a:extLst>
              <a:ext uri="{FF2B5EF4-FFF2-40B4-BE49-F238E27FC236}">
                <a16:creationId xmlns:a16="http://schemas.microsoft.com/office/drawing/2014/main" id="{31E5DA21-848B-BDF7-240B-2342880390E3}"/>
              </a:ext>
            </a:extLst>
          </p:cNvPr>
          <p:cNvPicPr>
            <a:picLocks noChangeAspect="1"/>
          </p:cNvPicPr>
          <p:nvPr/>
        </p:nvPicPr>
        <p:blipFill>
          <a:blip r:embed="rId4"/>
          <a:stretch>
            <a:fillRect/>
          </a:stretch>
        </p:blipFill>
        <p:spPr>
          <a:xfrm>
            <a:off x="5132419" y="1091381"/>
            <a:ext cx="3966114" cy="5501148"/>
          </a:xfrm>
          <a:prstGeom prst="rect">
            <a:avLst/>
          </a:prstGeom>
        </p:spPr>
      </p:pic>
    </p:spTree>
    <p:extLst>
      <p:ext uri="{BB962C8B-B14F-4D97-AF65-F5344CB8AC3E}">
        <p14:creationId xmlns:p14="http://schemas.microsoft.com/office/powerpoint/2010/main" val="5961103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9E6AB4-B6CC-719D-4ADF-99918DF38505}"/>
              </a:ext>
            </a:extLst>
          </p:cNvPr>
          <p:cNvPicPr>
            <a:picLocks noChangeAspect="1"/>
          </p:cNvPicPr>
          <p:nvPr/>
        </p:nvPicPr>
        <p:blipFill>
          <a:blip r:embed="rId2"/>
          <a:stretch>
            <a:fillRect/>
          </a:stretch>
        </p:blipFill>
        <p:spPr>
          <a:xfrm>
            <a:off x="1978614" y="1485774"/>
            <a:ext cx="5186771" cy="5073646"/>
          </a:xfrm>
          <a:prstGeom prst="rect">
            <a:avLst/>
          </a:prstGeom>
        </p:spPr>
      </p:pic>
      <p:sp>
        <p:nvSpPr>
          <p:cNvPr id="8" name="Google Shape;885;p71">
            <a:extLst>
              <a:ext uri="{FF2B5EF4-FFF2-40B4-BE49-F238E27FC236}">
                <a16:creationId xmlns:a16="http://schemas.microsoft.com/office/drawing/2014/main" id="{E1283E33-41B7-B338-C7F5-17CBBC7A72CF}"/>
              </a:ext>
            </a:extLst>
          </p:cNvPr>
          <p:cNvSpPr txBox="1">
            <a:spLocks noGrp="1"/>
          </p:cNvSpPr>
          <p:nvPr>
            <p:ph type="body" idx="1"/>
          </p:nvPr>
        </p:nvSpPr>
        <p:spPr>
          <a:xfrm>
            <a:off x="2333939" y="157316"/>
            <a:ext cx="4267200" cy="628851"/>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SzPct val="100000"/>
              <a:buFont typeface="Noto Sans Symbols"/>
              <a:buNone/>
            </a:pPr>
            <a:r>
              <a:rPr lang="en-US" sz="4000" b="1" dirty="0"/>
              <a:t>Question </a:t>
            </a:r>
            <a:r>
              <a:rPr lang="vi-VN" sz="4000" b="1" dirty="0"/>
              <a:t>8</a:t>
            </a:r>
            <a:endParaRPr dirty="0"/>
          </a:p>
          <a:p>
            <a:pPr marL="0" lvl="0" indent="0" algn="ctr" rtl="0">
              <a:spcBef>
                <a:spcPts val="800"/>
              </a:spcBef>
              <a:spcAft>
                <a:spcPts val="0"/>
              </a:spcAft>
              <a:buSzPct val="100000"/>
              <a:buFont typeface="Noto Sans Symbols"/>
              <a:buNone/>
            </a:pPr>
            <a:endParaRPr sz="4000" b="1" dirty="0"/>
          </a:p>
        </p:txBody>
      </p:sp>
    </p:spTree>
    <p:extLst>
      <p:ext uri="{BB962C8B-B14F-4D97-AF65-F5344CB8AC3E}">
        <p14:creationId xmlns:p14="http://schemas.microsoft.com/office/powerpoint/2010/main" val="14423750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982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photo description available.">
            <a:extLst>
              <a:ext uri="{FF2B5EF4-FFF2-40B4-BE49-F238E27FC236}">
                <a16:creationId xmlns:a16="http://schemas.microsoft.com/office/drawing/2014/main" id="{1675B1BA-39E6-E5FB-BD40-1803D3191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6" y="1465965"/>
            <a:ext cx="4724400" cy="49815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8;p48">
            <a:extLst>
              <a:ext uri="{FF2B5EF4-FFF2-40B4-BE49-F238E27FC236}">
                <a16:creationId xmlns:a16="http://schemas.microsoft.com/office/drawing/2014/main" id="{5C50D528-3C1F-AB7E-2FDB-F313D60CBBDD}"/>
              </a:ext>
            </a:extLst>
          </p:cNvPr>
          <p:cNvSpPr txBox="1"/>
          <p:nvPr/>
        </p:nvSpPr>
        <p:spPr>
          <a:xfrm>
            <a:off x="1150144" y="410460"/>
            <a:ext cx="6515100" cy="369332"/>
          </a:xfrm>
          <a:prstGeom prst="rect">
            <a:avLst/>
          </a:prstGeom>
          <a:noFill/>
          <a:ln>
            <a:noFill/>
          </a:ln>
        </p:spPr>
        <p:txBody>
          <a:bodyPr spcFirstLastPara="1" wrap="square" lIns="0" tIns="0" rIns="0" bIns="0" anchor="t" anchorCtr="0">
            <a:spAutoFit/>
          </a:bodyPr>
          <a:lstStyle/>
          <a:p>
            <a:pPr algn="ctr"/>
            <a:r>
              <a:rPr lang="vi-VN" sz="2400" b="1" dirty="0">
                <a:solidFill>
                  <a:srgbClr val="7552CC"/>
                </a:solidFill>
                <a:latin typeface="Raleway"/>
                <a:ea typeface="Raleway"/>
                <a:cs typeface="Raleway"/>
                <a:sym typeface="Raleway"/>
              </a:rPr>
              <a:t>Wrap-up: Critical Thinking </a:t>
            </a:r>
            <a:r>
              <a:rPr lang="en-US" sz="2400" b="1" dirty="0">
                <a:solidFill>
                  <a:srgbClr val="7552CC"/>
                </a:solidFill>
                <a:latin typeface="Raleway"/>
                <a:ea typeface="Raleway"/>
                <a:cs typeface="Raleway"/>
                <a:sym typeface="Raleway"/>
              </a:rPr>
              <a:t>in the East</a:t>
            </a:r>
            <a:endParaRPr sz="1200" dirty="0">
              <a:solidFill>
                <a:srgbClr val="7552CC"/>
              </a:solidFill>
              <a:latin typeface="Raleway"/>
              <a:ea typeface="Raleway"/>
              <a:cs typeface="Raleway"/>
              <a:sym typeface="Raleway"/>
            </a:endParaRPr>
          </a:p>
        </p:txBody>
      </p:sp>
      <p:pic>
        <p:nvPicPr>
          <p:cNvPr id="1028" name="Picture 4" descr="Confucius quote: To know, is to know that you know nothing. That...">
            <a:extLst>
              <a:ext uri="{FF2B5EF4-FFF2-40B4-BE49-F238E27FC236}">
                <a16:creationId xmlns:a16="http://schemas.microsoft.com/office/drawing/2014/main" id="{C7E1E553-4702-0A28-70F1-2927DDE1F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714" y="3099423"/>
            <a:ext cx="4474417" cy="210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48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890"/>
        <p:cNvGrpSpPr/>
        <p:nvPr/>
      </p:nvGrpSpPr>
      <p:grpSpPr>
        <a:xfrm>
          <a:off x="0" y="0"/>
          <a:ext cx="0" cy="0"/>
          <a:chOff x="0" y="0"/>
          <a:chExt cx="0" cy="0"/>
        </a:xfrm>
      </p:grpSpPr>
      <p:sp>
        <p:nvSpPr>
          <p:cNvPr id="891" name="Google Shape;891;p72"/>
          <p:cNvSpPr txBox="1">
            <a:spLocks noGrp="1"/>
          </p:cNvSpPr>
          <p:nvPr>
            <p:ph type="title"/>
          </p:nvPr>
        </p:nvSpPr>
        <p:spPr>
          <a:xfrm>
            <a:off x="381000" y="46037"/>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cap="none"/>
              <a:t>Review of Chapter 1</a:t>
            </a:r>
            <a:endParaRPr/>
          </a:p>
        </p:txBody>
      </p:sp>
      <p:sp>
        <p:nvSpPr>
          <p:cNvPr id="892" name="Google Shape;892;p72"/>
          <p:cNvSpPr/>
          <p:nvPr/>
        </p:nvSpPr>
        <p:spPr>
          <a:xfrm>
            <a:off x="400050" y="1034637"/>
            <a:ext cx="83439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dirty="0">
                <a:solidFill>
                  <a:schemeClr val="dk1"/>
                </a:solidFill>
                <a:latin typeface="Arial"/>
                <a:ea typeface="Arial"/>
                <a:cs typeface="Arial"/>
                <a:sym typeface="Arial"/>
              </a:rPr>
              <a:t>Critical thinking </a:t>
            </a:r>
            <a:r>
              <a:rPr lang="en-US" sz="2000" dirty="0">
                <a:solidFill>
                  <a:schemeClr val="dk1"/>
                </a:solidFill>
                <a:latin typeface="Arial"/>
                <a:ea typeface="Arial"/>
                <a:cs typeface="Arial"/>
                <a:sym typeface="Arial"/>
              </a:rPr>
              <a:t>means</a:t>
            </a:r>
            <a:r>
              <a:rPr lang="en-US" sz="2000" i="1" dirty="0">
                <a:solidFill>
                  <a:schemeClr val="dk1"/>
                </a:solidFill>
                <a:latin typeface="Arial"/>
                <a:ea typeface="Arial"/>
                <a:cs typeface="Arial"/>
                <a:sym typeface="Arial"/>
              </a:rPr>
              <a:t> </a:t>
            </a:r>
            <a:r>
              <a:rPr lang="en-US" sz="2000" u="sng" dirty="0">
                <a:solidFill>
                  <a:schemeClr val="dk1"/>
                </a:solidFill>
                <a:latin typeface="Arial"/>
                <a:ea typeface="Arial"/>
                <a:cs typeface="Arial"/>
                <a:sym typeface="Arial"/>
              </a:rPr>
              <a:t>skilled judgment</a:t>
            </a:r>
            <a:r>
              <a:rPr lang="en-US" sz="2000" dirty="0">
                <a:solidFill>
                  <a:schemeClr val="dk1"/>
                </a:solidFill>
                <a:latin typeface="Arial"/>
                <a:ea typeface="Arial"/>
                <a:cs typeface="Arial"/>
                <a:sym typeface="Arial"/>
              </a:rPr>
              <a:t> or </a:t>
            </a:r>
            <a:r>
              <a:rPr lang="en-US" sz="2000" u="sng" dirty="0">
                <a:solidFill>
                  <a:schemeClr val="dk1"/>
                </a:solidFill>
                <a:latin typeface="Arial"/>
                <a:ea typeface="Arial"/>
                <a:cs typeface="Arial"/>
                <a:sym typeface="Arial"/>
              </a:rPr>
              <a:t>observation</a:t>
            </a:r>
            <a:r>
              <a:rPr lang="en-US" sz="2000" dirty="0">
                <a:solidFill>
                  <a:schemeClr val="dk1"/>
                </a:solidFill>
                <a:latin typeface="Arial"/>
                <a:ea typeface="Arial"/>
                <a:cs typeface="Arial"/>
                <a:sym typeface="Arial"/>
              </a:rPr>
              <a:t> by clear intellectual standards </a:t>
            </a:r>
            <a:endParaRPr sz="2800" dirty="0">
              <a:solidFill>
                <a:schemeClr val="dk1"/>
              </a:solidFill>
              <a:latin typeface="Arial"/>
              <a:ea typeface="Arial"/>
              <a:cs typeface="Arial"/>
              <a:sym typeface="Arial"/>
            </a:endParaRPr>
          </a:p>
        </p:txBody>
      </p:sp>
      <p:sp>
        <p:nvSpPr>
          <p:cNvPr id="893" name="Google Shape;893;p72"/>
          <p:cNvSpPr txBox="1"/>
          <p:nvPr/>
        </p:nvSpPr>
        <p:spPr>
          <a:xfrm>
            <a:off x="5257800" y="2286000"/>
            <a:ext cx="3657600" cy="24468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Barriers to critical thinking: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Egocentrism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 Sociocentrism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 Unwarranted assumption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 Relativistic thinking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 Wishful thinking  </a:t>
            </a:r>
            <a:endParaRPr/>
          </a:p>
        </p:txBody>
      </p:sp>
      <p:sp>
        <p:nvSpPr>
          <p:cNvPr id="894" name="Google Shape;894;p72"/>
          <p:cNvSpPr txBox="1"/>
          <p:nvPr/>
        </p:nvSpPr>
        <p:spPr>
          <a:xfrm>
            <a:off x="457200" y="2286000"/>
            <a:ext cx="4191000"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Eight standards of critical thinking: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Clarity</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Accuracy</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Precision</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Relevance</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Consistency</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Logical correctness</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Completeness</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Fairness</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899"/>
        <p:cNvGrpSpPr/>
        <p:nvPr/>
      </p:nvGrpSpPr>
      <p:grpSpPr>
        <a:xfrm>
          <a:off x="0" y="0"/>
          <a:ext cx="0" cy="0"/>
          <a:chOff x="0" y="0"/>
          <a:chExt cx="0" cy="0"/>
        </a:xfrm>
      </p:grpSpPr>
      <p:sp>
        <p:nvSpPr>
          <p:cNvPr id="900" name="Google Shape;900;p73"/>
          <p:cNvSpPr txBox="1">
            <a:spLocks noGrp="1"/>
          </p:cNvSpPr>
          <p:nvPr>
            <p:ph type="title"/>
          </p:nvPr>
        </p:nvSpPr>
        <p:spPr>
          <a:xfrm>
            <a:off x="457200" y="762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cap="none"/>
              <a:t>ASSIGNMENT</a:t>
            </a:r>
            <a:endParaRPr sz="3200" cap="none"/>
          </a:p>
        </p:txBody>
      </p:sp>
      <p:sp>
        <p:nvSpPr>
          <p:cNvPr id="901" name="Google Shape;901;p73"/>
          <p:cNvSpPr txBox="1">
            <a:spLocks noGrp="1"/>
          </p:cNvSpPr>
          <p:nvPr>
            <p:ph type="body" idx="1"/>
          </p:nvPr>
        </p:nvSpPr>
        <p:spPr>
          <a:xfrm>
            <a:off x="0" y="843124"/>
            <a:ext cx="9144000" cy="2438823"/>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480"/>
              </a:spcBef>
              <a:spcAft>
                <a:spcPts val="0"/>
              </a:spcAft>
              <a:buSzPts val="2400"/>
              <a:buChar char="❖"/>
            </a:pPr>
            <a:r>
              <a:rPr lang="en-US" sz="2400" dirty="0"/>
              <a:t>Find five </a:t>
            </a:r>
            <a:r>
              <a:rPr lang="en-US" sz="2400" b="1" dirty="0"/>
              <a:t>real-life</a:t>
            </a:r>
            <a:r>
              <a:rPr lang="en-US" sz="2400" dirty="0"/>
              <a:t> examples (with updated sources): one student contributes ONE example about each of the following: </a:t>
            </a:r>
            <a:endParaRPr dirty="0"/>
          </a:p>
          <a:p>
            <a:pPr marL="742950" lvl="1" indent="-285750" algn="l" rtl="0">
              <a:lnSpc>
                <a:spcPct val="150000"/>
              </a:lnSpc>
              <a:spcBef>
                <a:spcPts val="480"/>
              </a:spcBef>
              <a:spcAft>
                <a:spcPts val="0"/>
              </a:spcAft>
              <a:buSzPts val="2400"/>
              <a:buChar char="▪"/>
            </a:pPr>
            <a:r>
              <a:rPr lang="en-US" sz="2400" u="sng" dirty="0"/>
              <a:t>lack</a:t>
            </a:r>
            <a:r>
              <a:rPr lang="en-US" sz="2400" dirty="0"/>
              <a:t> or </a:t>
            </a:r>
            <a:r>
              <a:rPr lang="en-US" sz="2400" u="sng" dirty="0"/>
              <a:t>presence</a:t>
            </a:r>
            <a:r>
              <a:rPr lang="en-US" sz="2400" dirty="0"/>
              <a:t> of standards of critical thinking </a:t>
            </a:r>
            <a:endParaRPr dirty="0"/>
          </a:p>
          <a:p>
            <a:pPr marL="742950" lvl="1" indent="-285750" algn="l" rtl="0">
              <a:lnSpc>
                <a:spcPct val="150000"/>
              </a:lnSpc>
              <a:spcBef>
                <a:spcPts val="480"/>
              </a:spcBef>
              <a:spcAft>
                <a:spcPts val="0"/>
              </a:spcAft>
              <a:buSzPts val="2400"/>
              <a:buChar char="▪"/>
            </a:pPr>
            <a:r>
              <a:rPr lang="en-US" sz="2400" u="sng" dirty="0"/>
              <a:t>Barriers</a:t>
            </a:r>
            <a:r>
              <a:rPr lang="en-US" sz="2400" dirty="0"/>
              <a:t> to critical thinking</a:t>
            </a:r>
            <a:endParaRPr dirty="0"/>
          </a:p>
          <a:p>
            <a:pPr marL="742950" lvl="1" indent="-133350" algn="l" rtl="0">
              <a:lnSpc>
                <a:spcPct val="150000"/>
              </a:lnSpc>
              <a:spcBef>
                <a:spcPts val="480"/>
              </a:spcBef>
              <a:spcAft>
                <a:spcPts val="0"/>
              </a:spcAft>
              <a:buSzPts val="2400"/>
              <a:buNone/>
            </a:pPr>
            <a:endParaRPr sz="2400" dirty="0"/>
          </a:p>
        </p:txBody>
      </p:sp>
      <p:sp>
        <p:nvSpPr>
          <p:cNvPr id="903" name="Google Shape;903;p73"/>
          <p:cNvSpPr txBox="1"/>
          <p:nvPr/>
        </p:nvSpPr>
        <p:spPr>
          <a:xfrm>
            <a:off x="256130" y="3184276"/>
            <a:ext cx="8808720" cy="247756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600"/>
              </a:spcBef>
              <a:spcAft>
                <a:spcPts val="0"/>
              </a:spcAft>
              <a:buNone/>
            </a:pPr>
            <a:r>
              <a:rPr lang="en-US" sz="1800" dirty="0">
                <a:solidFill>
                  <a:schemeClr val="dk1"/>
                </a:solidFill>
                <a:latin typeface="Arial"/>
                <a:ea typeface="Arial"/>
                <a:cs typeface="Arial"/>
                <a:sym typeface="Arial"/>
              </a:rPr>
              <a:t>Notes: </a:t>
            </a:r>
            <a:endParaRPr sz="1800" dirty="0">
              <a:solidFill>
                <a:schemeClr val="dk1"/>
              </a:solidFill>
              <a:latin typeface="Arial"/>
              <a:ea typeface="Arial"/>
              <a:cs typeface="Arial"/>
              <a:sym typeface="Arial"/>
            </a:endParaRPr>
          </a:p>
          <a:p>
            <a:pPr marL="0" marR="0" lvl="0" indent="0" algn="l" rtl="0">
              <a:lnSpc>
                <a:spcPct val="150000"/>
              </a:lnSpc>
              <a:spcBef>
                <a:spcPts val="600"/>
              </a:spcBef>
              <a:spcAft>
                <a:spcPts val="0"/>
              </a:spcAft>
              <a:buNone/>
            </a:pPr>
            <a:r>
              <a:rPr lang="en-US" sz="1800" dirty="0">
                <a:solidFill>
                  <a:schemeClr val="dk1"/>
                </a:solidFill>
                <a:latin typeface="Arial"/>
                <a:ea typeface="Arial"/>
                <a:cs typeface="Arial"/>
                <a:sym typeface="Arial"/>
              </a:rPr>
              <a:t>      - Delete all the lesson slides, only keep the Assignment slides and resubmit your group file to the link below. </a:t>
            </a:r>
            <a:endParaRPr dirty="0"/>
          </a:p>
          <a:p>
            <a:pPr marL="0" marR="0" lvl="0" indent="0" algn="l" rtl="0">
              <a:lnSpc>
                <a:spcPct val="150000"/>
              </a:lnSpc>
              <a:spcBef>
                <a:spcPts val="600"/>
              </a:spcBef>
              <a:spcAft>
                <a:spcPts val="0"/>
              </a:spcAft>
              <a:buNone/>
            </a:pPr>
            <a:r>
              <a:rPr lang="en-US" sz="1800" dirty="0">
                <a:solidFill>
                  <a:schemeClr val="dk1"/>
                </a:solidFill>
                <a:latin typeface="Arial"/>
                <a:ea typeface="Arial"/>
                <a:cs typeface="Arial"/>
                <a:sym typeface="Arial"/>
              </a:rPr>
              <a:t>      - All </a:t>
            </a:r>
            <a:r>
              <a:rPr lang="en-US" sz="1800" b="1" dirty="0">
                <a:solidFill>
                  <a:schemeClr val="dk1"/>
                </a:solidFill>
                <a:latin typeface="Arial"/>
                <a:ea typeface="Arial"/>
                <a:cs typeface="Arial"/>
                <a:sym typeface="Arial"/>
              </a:rPr>
              <a:t>websites of critical thinking</a:t>
            </a:r>
            <a:r>
              <a:rPr lang="en-US" sz="1800" dirty="0">
                <a:solidFill>
                  <a:schemeClr val="dk1"/>
                </a:solidFill>
                <a:latin typeface="Arial"/>
                <a:ea typeface="Arial"/>
                <a:cs typeface="Arial"/>
                <a:sym typeface="Arial"/>
              </a:rPr>
              <a:t> are excluded. </a:t>
            </a:r>
          </a:p>
          <a:p>
            <a:pPr marL="0" marR="0" lvl="0" indent="0" algn="l" rtl="0">
              <a:lnSpc>
                <a:spcPct val="150000"/>
              </a:lnSpc>
              <a:spcBef>
                <a:spcPts val="600"/>
              </a:spcBef>
              <a:spcAft>
                <a:spcPts val="0"/>
              </a:spcAft>
              <a:buNone/>
            </a:pPr>
            <a:r>
              <a:rPr lang="en-US" sz="1800" b="1" dirty="0">
                <a:solidFill>
                  <a:schemeClr val="dk1"/>
                </a:solidFill>
              </a:rPr>
              <a:t>      </a:t>
            </a:r>
            <a:r>
              <a:rPr lang="en-US" sz="1800" dirty="0">
                <a:solidFill>
                  <a:schemeClr val="dk1"/>
                </a:solidFill>
              </a:rPr>
              <a:t>-</a:t>
            </a:r>
            <a:r>
              <a:rPr lang="en-US" sz="1800" b="1" dirty="0">
                <a:solidFill>
                  <a:schemeClr val="dk1"/>
                </a:solidFill>
              </a:rPr>
              <a:t> Deadline: One day before your next class </a:t>
            </a:r>
            <a:endParaRPr sz="1800" b="1" dirty="0">
              <a:solidFill>
                <a:schemeClr val="dk1"/>
              </a:solidFill>
              <a:latin typeface="Arial"/>
              <a:ea typeface="Arial"/>
              <a:cs typeface="Arial"/>
              <a:sym typeface="Aria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22"/>
        <p:cNvGrpSpPr/>
        <p:nvPr/>
      </p:nvGrpSpPr>
      <p:grpSpPr>
        <a:xfrm>
          <a:off x="0" y="0"/>
          <a:ext cx="0" cy="0"/>
          <a:chOff x="0" y="0"/>
          <a:chExt cx="0" cy="0"/>
        </a:xfrm>
      </p:grpSpPr>
      <p:sp>
        <p:nvSpPr>
          <p:cNvPr id="323" name="Google Shape;323;p9"/>
          <p:cNvSpPr txBox="1">
            <a:spLocks noGrp="1"/>
          </p:cNvSpPr>
          <p:nvPr>
            <p:ph type="body" idx="4294967295"/>
          </p:nvPr>
        </p:nvSpPr>
        <p:spPr>
          <a:xfrm>
            <a:off x="0" y="334963"/>
            <a:ext cx="8686800" cy="808037"/>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SzPts val="3200"/>
              <a:buFont typeface="Noto Sans Symbols"/>
              <a:buNone/>
            </a:pPr>
            <a:r>
              <a:rPr lang="en-US"/>
              <a:t>Let’s take the first step into Critical Thinking</a:t>
            </a:r>
            <a:endParaRPr/>
          </a:p>
        </p:txBody>
      </p:sp>
      <p:pic>
        <p:nvPicPr>
          <p:cNvPr id="324" name="Google Shape;324;p9" descr="Hidden baby illusion"/>
          <p:cNvPicPr preferRelativeResize="0"/>
          <p:nvPr/>
        </p:nvPicPr>
        <p:blipFill rotWithShape="1">
          <a:blip r:embed="rId3">
            <a:alphaModFix/>
          </a:blip>
          <a:srcRect/>
          <a:stretch/>
        </p:blipFill>
        <p:spPr>
          <a:xfrm>
            <a:off x="1600200" y="1447800"/>
            <a:ext cx="5791200" cy="4111625"/>
          </a:xfrm>
          <a:prstGeom prst="rect">
            <a:avLst/>
          </a:prstGeom>
          <a:noFill/>
          <a:ln>
            <a:noFill/>
          </a:ln>
        </p:spPr>
      </p:pic>
    </p:spTree>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7" y="1"/>
            <a:ext cx="8229600" cy="529727"/>
          </a:xfrm>
        </p:spPr>
        <p:txBody>
          <a:bodyPr/>
          <a:lstStyle/>
          <a:p>
            <a:r>
              <a:rPr lang="en-US" sz="2400" dirty="0">
                <a:latin typeface="Times New Roman" panose="02020603050405020304" pitchFamily="18" charset="0"/>
                <a:cs typeface="Times New Roman" panose="02020603050405020304" pitchFamily="18" charset="0"/>
              </a:rPr>
              <a:t>Real-life Example </a:t>
            </a:r>
          </a:p>
        </p:txBody>
      </p:sp>
      <p:sp>
        <p:nvSpPr>
          <p:cNvPr id="3" name="Content Placeholder 2"/>
          <p:cNvSpPr>
            <a:spLocks noGrp="1"/>
          </p:cNvSpPr>
          <p:nvPr>
            <p:ph idx="1"/>
          </p:nvPr>
        </p:nvSpPr>
        <p:spPr>
          <a:xfrm>
            <a:off x="0" y="529728"/>
            <a:ext cx="9144000" cy="2292130"/>
          </a:xfrm>
          <a:solidFill>
            <a:srgbClr val="CCCCFF"/>
          </a:solidFill>
        </p:spPr>
        <p:txBody>
          <a:bodyPr/>
          <a:lstStyle/>
          <a:p>
            <a:pPr marL="0" indent="0">
              <a:lnSpc>
                <a:spcPct val="120000"/>
              </a:lnSpc>
              <a:buNone/>
            </a:pPr>
            <a:r>
              <a:rPr lang="en-US" sz="2400" dirty="0" err="1">
                <a:latin typeface="Times New Roman" panose="02020603050405020304" pitchFamily="18" charset="0"/>
                <a:cs typeface="Times New Roman" panose="02020603050405020304" pitchFamily="18" charset="0"/>
              </a:rPr>
              <a:t>Chẳng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ĐB </a:t>
            </a:r>
            <a:r>
              <a:rPr lang="en-US" sz="2400" dirty="0" err="1">
                <a:latin typeface="Times New Roman" panose="02020603050405020304" pitchFamily="18" charset="0"/>
                <a:cs typeface="Times New Roman" panose="02020603050405020304" pitchFamily="18" charset="0"/>
              </a:rPr>
              <a:t>Đỗ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Đương</a:t>
            </a:r>
            <a:r>
              <a:rPr lang="en-US" sz="2400"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Thực</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chất</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luật</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sư</a:t>
            </a:r>
            <a:r>
              <a:rPr lang="en-US" sz="2400" i="1" u="sng" dirty="0">
                <a:latin typeface="Times New Roman" panose="02020603050405020304" pitchFamily="18" charset="0"/>
                <a:cs typeface="Times New Roman" panose="02020603050405020304" pitchFamily="18" charset="0"/>
              </a:rPr>
              <a:t> ở </a:t>
            </a:r>
            <a:r>
              <a:rPr lang="en-US" sz="2400" i="1" u="sng" dirty="0" err="1">
                <a:latin typeface="Times New Roman" panose="02020603050405020304" pitchFamily="18" charset="0"/>
                <a:cs typeface="Times New Roman" panose="02020603050405020304" pitchFamily="18" charset="0"/>
              </a:rPr>
              <a:t>Việt</a:t>
            </a:r>
            <a:r>
              <a:rPr lang="en-US" sz="2400" i="1" u="sng" dirty="0">
                <a:latin typeface="Times New Roman" panose="02020603050405020304" pitchFamily="18" charset="0"/>
                <a:cs typeface="Times New Roman" panose="02020603050405020304" pitchFamily="18" charset="0"/>
              </a:rPr>
              <a:t> Nam </a:t>
            </a:r>
            <a:r>
              <a:rPr lang="en-US" sz="2400" i="1" u="sng" dirty="0" err="1">
                <a:latin typeface="Times New Roman" panose="02020603050405020304" pitchFamily="18" charset="0"/>
                <a:cs typeface="Times New Roman" panose="02020603050405020304" pitchFamily="18" charset="0"/>
              </a:rPr>
              <a:t>chỉ</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bào</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chữa</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cho</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những</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người</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có</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tiền</a:t>
            </a:r>
            <a:r>
              <a:rPr lang="en-US" sz="2400" dirty="0">
                <a:latin typeface="Times New Roman" panose="02020603050405020304" pitchFamily="18" charset="0"/>
                <a:cs typeface="Times New Roman" panose="02020603050405020304" pitchFamily="18" charset="0"/>
              </a:rPr>
              <a:t>” (1). Khi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ĐB </a:t>
            </a:r>
            <a:r>
              <a:rPr lang="en-US" sz="2400" dirty="0" err="1">
                <a:latin typeface="Times New Roman" panose="02020603050405020304" pitchFamily="18" charset="0"/>
                <a:cs typeface="Times New Roman" panose="02020603050405020304" pitchFamily="18" charset="0"/>
              </a:rPr>
              <a:t>xin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mình</a:t>
            </a:r>
            <a:r>
              <a:rPr lang="en-US" sz="2400" dirty="0">
                <a:latin typeface="Times New Roman" panose="02020603050405020304" pitchFamily="18" charset="0"/>
                <a:cs typeface="Times New Roman" panose="02020603050405020304" pitchFamily="18" charset="0"/>
              </a:rPr>
              <a:t>, ĐB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quyết</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Kiến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nghị</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là</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chuyện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của</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người</a:t>
            </a:r>
            <a:r>
              <a:rPr lang="en-US" sz="2400" i="1" dirty="0">
                <a:latin typeface="Times New Roman" panose="02020603050405020304" pitchFamily="18" charset="0"/>
                <a:cs typeface="Times New Roman" panose="02020603050405020304" pitchFamily="18" charset="0"/>
              </a:rPr>
              <a:t> ta. </a:t>
            </a:r>
            <a:r>
              <a:rPr lang="en-US" sz="2400" i="1" dirty="0" err="1">
                <a:latin typeface="Times New Roman" panose="02020603050405020304" pitchFamily="18" charset="0"/>
                <a:cs typeface="Times New Roman" panose="02020603050405020304" pitchFamily="18" charset="0"/>
              </a:rPr>
              <a:t>Không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có</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chuyện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phải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giải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trình</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gì</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”(2).</a:t>
            </a:r>
          </a:p>
        </p:txBody>
      </p:sp>
      <p:sp>
        <p:nvSpPr>
          <p:cNvPr id="4" name="Content Placeholder 2"/>
          <p:cNvSpPr txBox="1"/>
          <p:nvPr/>
        </p:nvSpPr>
        <p:spPr bwMode="auto">
          <a:xfrm>
            <a:off x="132347" y="6379945"/>
            <a:ext cx="8229600" cy="4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1200" kern="0" dirty="0">
                <a:latin typeface="Times New Roman" panose="02020603050405020304" pitchFamily="18" charset="0"/>
                <a:cs typeface="Times New Roman" panose="02020603050405020304" pitchFamily="18" charset="0"/>
              </a:rPr>
              <a:t>Source: Plo.vn. (2015, May 30). </a:t>
            </a:r>
            <a:r>
              <a:rPr lang="en-US" sz="1200" kern="0" dirty="0" err="1">
                <a:latin typeface="Times New Roman" panose="02020603050405020304" pitchFamily="18" charset="0"/>
                <a:cs typeface="Times New Roman" panose="02020603050405020304" pitchFamily="18" charset="0"/>
              </a:rPr>
              <a:t>Phát</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ngôn</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của</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đại</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biểu</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Quốc</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hội</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thế</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nào</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cho</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đúng</a:t>
            </a:r>
            <a:r>
              <a:rPr lang="en-US" sz="1200" kern="0" dirty="0">
                <a:latin typeface="Times New Roman" panose="02020603050405020304" pitchFamily="18" charset="0"/>
                <a:cs typeface="Times New Roman" panose="02020603050405020304" pitchFamily="18" charset="0"/>
              </a:rPr>
              <a:t>! PLO. https://plo.vn/phap-luat/phat-ngon-cua-dai-bieu-quoc-hoi-the-nao-cho-dung-558034.html. </a:t>
            </a:r>
            <a:endParaRPr lang="en-US" sz="1800" kern="0" dirty="0">
              <a:latin typeface="Times New Roman" panose="02020603050405020304" pitchFamily="18" charset="0"/>
              <a:cs typeface="Times New Roman" panose="02020603050405020304" pitchFamily="18" charset="0"/>
            </a:endParaRPr>
          </a:p>
        </p:txBody>
      </p:sp>
      <p:sp>
        <p:nvSpPr>
          <p:cNvPr id="5" name="Content Placeholder 2"/>
          <p:cNvSpPr txBox="1"/>
          <p:nvPr/>
        </p:nvSpPr>
        <p:spPr bwMode="auto">
          <a:xfrm>
            <a:off x="0" y="3134459"/>
            <a:ext cx="900924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pPr>
            <a:r>
              <a:rPr lang="en-US" sz="2400" b="1" kern="0" dirty="0">
                <a:latin typeface="Times New Roman" panose="02020603050405020304" pitchFamily="18" charset="0"/>
                <a:cs typeface="Times New Roman" panose="02020603050405020304" pitchFamily="18" charset="0"/>
              </a:rPr>
              <a:t>(1): </a:t>
            </a:r>
            <a:r>
              <a:rPr lang="en-US" sz="2400" b="1" i="0" dirty="0">
                <a:solidFill>
                  <a:srgbClr val="050505"/>
                </a:solidFill>
                <a:effectLst/>
                <a:latin typeface="Times New Roman" panose="02020603050405020304" pitchFamily="18" charset="0"/>
                <a:cs typeface="Times New Roman" panose="02020603050405020304" pitchFamily="18" charset="0"/>
              </a:rPr>
              <a:t>Unwarranted </a:t>
            </a:r>
            <a:r>
              <a:rPr lang="en-US" sz="2400" b="1" dirty="0">
                <a:solidFill>
                  <a:srgbClr val="050505"/>
                </a:solidFill>
                <a:latin typeface="Times New Roman" panose="02020603050405020304" pitchFamily="18" charset="0"/>
                <a:cs typeface="Times New Roman" panose="02020603050405020304" pitchFamily="18" charset="0"/>
              </a:rPr>
              <a:t>a</a:t>
            </a:r>
            <a:r>
              <a:rPr lang="en-US" sz="2400" b="1" i="0" dirty="0">
                <a:solidFill>
                  <a:srgbClr val="050505"/>
                </a:solidFill>
                <a:effectLst/>
                <a:latin typeface="Times New Roman" panose="02020603050405020304" pitchFamily="18" charset="0"/>
                <a:cs typeface="Times New Roman" panose="02020603050405020304" pitchFamily="18" charset="0"/>
              </a:rPr>
              <a:t>ssumption</a:t>
            </a:r>
          </a:p>
          <a:p>
            <a:pPr marL="0" indent="0">
              <a:buNone/>
            </a:pPr>
            <a:r>
              <a:rPr lang="en-US" sz="2400" u="sng" dirty="0">
                <a:latin typeface="Times New Roman" panose="02020603050405020304" pitchFamily="18" charset="0"/>
                <a:cs typeface="Times New Roman" panose="02020603050405020304" pitchFamily="18" charset="0"/>
              </a:rPr>
              <a:t>Brief explanation</a:t>
            </a:r>
            <a:r>
              <a:rPr lang="en-US" sz="2400" dirty="0">
                <a:latin typeface="Times New Roman" panose="02020603050405020304" pitchFamily="18" charset="0"/>
                <a:cs typeface="Times New Roman" panose="02020603050405020304" pitchFamily="18" charset="0"/>
              </a:rPr>
              <a:t>: He </a:t>
            </a:r>
            <a:r>
              <a:rPr lang="en-US" sz="2400" kern="0" dirty="0">
                <a:latin typeface="Times New Roman" panose="02020603050405020304" pitchFamily="18" charset="0"/>
                <a:cs typeface="Times New Roman" panose="02020603050405020304" pitchFamily="18" charset="0"/>
              </a:rPr>
              <a:t>takes it for granted; he believes it to be true without any proof or conclusive evidence. </a:t>
            </a:r>
          </a:p>
          <a:p>
            <a:pPr marL="0" indent="0">
              <a:buFont typeface="Wingdings" panose="05000000000000000000" pitchFamily="2" charset="2"/>
              <a:buNone/>
            </a:pPr>
            <a:r>
              <a:rPr lang="en-US" sz="2400" kern="0" dirty="0">
                <a:latin typeface="Times New Roman" panose="02020603050405020304" pitchFamily="18" charset="0"/>
                <a:cs typeface="Times New Roman" panose="02020603050405020304" pitchFamily="18" charset="0"/>
              </a:rPr>
              <a:t> </a:t>
            </a:r>
          </a:p>
        </p:txBody>
      </p:sp>
      <p:sp>
        <p:nvSpPr>
          <p:cNvPr id="6" name="Content Placeholder 2">
            <a:extLst>
              <a:ext uri="{FF2B5EF4-FFF2-40B4-BE49-F238E27FC236}">
                <a16:creationId xmlns:a16="http://schemas.microsoft.com/office/drawing/2014/main" id="{29879C25-36F8-E8B1-FCEA-D6091BEF8674}"/>
              </a:ext>
            </a:extLst>
          </p:cNvPr>
          <p:cNvSpPr txBox="1"/>
          <p:nvPr/>
        </p:nvSpPr>
        <p:spPr bwMode="auto">
          <a:xfrm>
            <a:off x="0" y="4574659"/>
            <a:ext cx="8684394"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pPr>
            <a:r>
              <a:rPr lang="en-US" sz="2400" b="1" kern="0" dirty="0">
                <a:latin typeface="Times New Roman" panose="02020603050405020304" pitchFamily="18" charset="0"/>
                <a:cs typeface="Times New Roman" panose="02020603050405020304" pitchFamily="18" charset="0"/>
              </a:rPr>
              <a:t>(2): </a:t>
            </a:r>
            <a:r>
              <a:rPr lang="en-US" sz="2400" b="1" i="0" dirty="0">
                <a:solidFill>
                  <a:srgbClr val="050505"/>
                </a:solidFill>
                <a:effectLst/>
                <a:latin typeface="Times New Roman" panose="02020603050405020304" pitchFamily="18" charset="0"/>
                <a:cs typeface="Times New Roman" panose="02020603050405020304" pitchFamily="18" charset="0"/>
              </a:rPr>
              <a:t>Self-interested thinking/Subjectivism </a:t>
            </a:r>
          </a:p>
          <a:p>
            <a:pPr marL="0" indent="0">
              <a:buNone/>
            </a:pPr>
            <a:r>
              <a:rPr lang="en-US" sz="2400" u="sng" dirty="0">
                <a:latin typeface="Times New Roman" panose="02020603050405020304" pitchFamily="18" charset="0"/>
                <a:cs typeface="Times New Roman" panose="02020603050405020304" pitchFamily="18" charset="0"/>
              </a:rPr>
              <a:t>Brief explanation</a:t>
            </a:r>
            <a:r>
              <a:rPr lang="en-US" sz="2400" dirty="0">
                <a:latin typeface="Times New Roman" panose="02020603050405020304" pitchFamily="18" charset="0"/>
                <a:cs typeface="Times New Roman" panose="02020603050405020304" pitchFamily="18" charset="0"/>
              </a:rPr>
              <a:t>: He </a:t>
            </a:r>
            <a:r>
              <a:rPr lang="en-US" sz="2400" kern="0" dirty="0">
                <a:latin typeface="Times New Roman" panose="02020603050405020304" pitchFamily="18" charset="0"/>
                <a:cs typeface="Times New Roman" panose="02020603050405020304" pitchFamily="18" charset="0"/>
              </a:rPr>
              <a:t>insists on his own opinion and ignores/denies the request to make him more sensible. </a:t>
            </a:r>
          </a:p>
          <a:p>
            <a:pPr marL="0" indent="0">
              <a:buFont typeface="Wingdings" panose="05000000000000000000" pitchFamily="2" charset="2"/>
              <a:buNone/>
            </a:pPr>
            <a:r>
              <a:rPr lang="en-US" sz="2400" kern="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1374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barn(outHorizontal)">
                                      <p:cBhvr>
                                        <p:cTn id="12" dur="500"/>
                                        <p:tgtEl>
                                          <p:spTgt spid="3">
                                            <p:bg/>
                                          </p:spTgt>
                                        </p:tgtEl>
                                      </p:cBhvr>
                                    </p:animEffect>
                                  </p:childTnLst>
                                </p:cTn>
                              </p:par>
                              <p:par>
                                <p:cTn id="13" presetID="16" presetClass="entr" presetSubtype="42"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out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anim calcmode="lin" valueType="num">
                                      <p:cBhvr>
                                        <p:cTn id="21" dur="500" fill="hold"/>
                                        <p:tgtEl>
                                          <p:spTgt spid="5"/>
                                        </p:tgtEl>
                                        <p:attrNameLst>
                                          <p:attrName>ppt_x</p:attrName>
                                        </p:attrNameLst>
                                      </p:cBhvr>
                                      <p:tavLst>
                                        <p:tav tm="0">
                                          <p:val>
                                            <p:strVal val="#ppt_x"/>
                                          </p:val>
                                        </p:tav>
                                        <p:tav tm="100000">
                                          <p:val>
                                            <p:strVal val="#ppt_x"/>
                                          </p:val>
                                        </p:tav>
                                      </p:tavLst>
                                    </p:anim>
                                    <p:anim calcmode="lin" valueType="num">
                                      <p:cBhvr>
                                        <p:cTn id="22"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animBg="1"/>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4"/>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Group number</a:t>
            </a:r>
            <a:endParaRPr/>
          </a:p>
        </p:txBody>
      </p:sp>
      <p:sp>
        <p:nvSpPr>
          <p:cNvPr id="911" name="Google Shape;911;p74"/>
          <p:cNvSpPr txBox="1">
            <a:spLocks noGrp="1"/>
          </p:cNvSpPr>
          <p:nvPr>
            <p:ph type="body" idx="1"/>
          </p:nvPr>
        </p:nvSpPr>
        <p:spPr>
          <a:xfrm>
            <a:off x="522514" y="1236306"/>
            <a:ext cx="8229600" cy="4724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dirty="0"/>
              <a:t>Your full name + ID </a:t>
            </a:r>
            <a:endParaRPr dirty="0"/>
          </a:p>
          <a:p>
            <a:pPr marL="0" lvl="0" indent="0" algn="l" rtl="0">
              <a:spcBef>
                <a:spcPts val="640"/>
              </a:spcBef>
              <a:spcAft>
                <a:spcPts val="0"/>
              </a:spcAft>
              <a:buSzPts val="3200"/>
              <a:buNone/>
            </a:pPr>
            <a:r>
              <a:rPr lang="en-US" dirty="0"/>
              <a:t>Your full name + ID  </a:t>
            </a:r>
            <a:endParaRPr dirty="0"/>
          </a:p>
          <a:p>
            <a:pPr marL="0" lvl="0" indent="0" algn="l" rtl="0">
              <a:spcBef>
                <a:spcPts val="640"/>
              </a:spcBef>
              <a:spcAft>
                <a:spcPts val="0"/>
              </a:spcAft>
              <a:buSzPts val="3200"/>
              <a:buNone/>
            </a:pPr>
            <a:r>
              <a:rPr lang="en-US" dirty="0"/>
              <a:t>Your full name + ID  </a:t>
            </a:r>
            <a:endParaRPr dirty="0"/>
          </a:p>
          <a:p>
            <a:pPr marL="0" lvl="0" indent="0" algn="l" rtl="0">
              <a:spcBef>
                <a:spcPts val="640"/>
              </a:spcBef>
              <a:spcAft>
                <a:spcPts val="0"/>
              </a:spcAft>
              <a:buSzPts val="3200"/>
              <a:buNone/>
            </a:pPr>
            <a:r>
              <a:rPr lang="en-US" dirty="0"/>
              <a:t>Your full name + ID  </a:t>
            </a:r>
            <a:endParaRPr dirty="0"/>
          </a:p>
          <a:p>
            <a:pPr marL="0" lvl="0" indent="0" algn="l" rtl="0">
              <a:spcBef>
                <a:spcPts val="640"/>
              </a:spcBef>
              <a:spcAft>
                <a:spcPts val="0"/>
              </a:spcAft>
              <a:buSzPts val="3200"/>
              <a:buNone/>
            </a:pPr>
            <a:r>
              <a:rPr lang="en-US" dirty="0"/>
              <a:t>Your full name + ID  </a:t>
            </a:r>
            <a:endParaRPr dirty="0"/>
          </a:p>
          <a:p>
            <a:pPr marL="0" lvl="0" indent="0" algn="l" rtl="0">
              <a:spcBef>
                <a:spcPts val="640"/>
              </a:spcBef>
              <a:spcAft>
                <a:spcPts val="0"/>
              </a:spcAft>
              <a:buSzPts val="3200"/>
              <a:buNone/>
            </a:pPr>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75"/>
          <p:cNvSpPr txBox="1">
            <a:spLocks noGrp="1"/>
          </p:cNvSpPr>
          <p:nvPr>
            <p:ph type="title"/>
          </p:nvPr>
        </p:nvSpPr>
        <p:spPr>
          <a:xfrm>
            <a:off x="597408" y="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a:t>Real-life Example 1</a:t>
            </a:r>
            <a:endParaRPr/>
          </a:p>
        </p:txBody>
      </p:sp>
      <p:sp>
        <p:nvSpPr>
          <p:cNvPr id="917" name="Google Shape;917;p75"/>
          <p:cNvSpPr txBox="1">
            <a:spLocks noGrp="1"/>
          </p:cNvSpPr>
          <p:nvPr>
            <p:ph type="body" idx="1"/>
          </p:nvPr>
        </p:nvSpPr>
        <p:spPr>
          <a:xfrm>
            <a:off x="457200" y="1447800"/>
            <a:ext cx="8229600" cy="13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a:t>Input the text/picture here. </a:t>
            </a:r>
            <a:endParaRPr/>
          </a:p>
        </p:txBody>
      </p:sp>
      <p:sp>
        <p:nvSpPr>
          <p:cNvPr id="918" name="Google Shape;918;p75"/>
          <p:cNvSpPr txBox="1"/>
          <p:nvPr/>
        </p:nvSpPr>
        <p:spPr>
          <a:xfrm>
            <a:off x="457200" y="6248400"/>
            <a:ext cx="8229600" cy="4724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Source:</a:t>
            </a:r>
            <a:endParaRPr/>
          </a:p>
        </p:txBody>
      </p:sp>
      <p:sp>
        <p:nvSpPr>
          <p:cNvPr id="919" name="Google Shape;919;p75"/>
          <p:cNvSpPr txBox="1"/>
          <p:nvPr/>
        </p:nvSpPr>
        <p:spPr>
          <a:xfrm>
            <a:off x="457200" y="3581400"/>
            <a:ext cx="8229600" cy="13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Brief explanation: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76"/>
          <p:cNvSpPr txBox="1">
            <a:spLocks noGrp="1"/>
          </p:cNvSpPr>
          <p:nvPr>
            <p:ph type="title"/>
          </p:nvPr>
        </p:nvSpPr>
        <p:spPr>
          <a:xfrm>
            <a:off x="597408" y="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a:t>Real-life Example 2</a:t>
            </a:r>
            <a:endParaRPr/>
          </a:p>
        </p:txBody>
      </p:sp>
      <p:sp>
        <p:nvSpPr>
          <p:cNvPr id="925" name="Google Shape;925;p76"/>
          <p:cNvSpPr txBox="1">
            <a:spLocks noGrp="1"/>
          </p:cNvSpPr>
          <p:nvPr>
            <p:ph type="body" idx="1"/>
          </p:nvPr>
        </p:nvSpPr>
        <p:spPr>
          <a:xfrm>
            <a:off x="457200" y="1447800"/>
            <a:ext cx="8229600" cy="13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a:t>Input the text/picture here. </a:t>
            </a:r>
            <a:endParaRPr/>
          </a:p>
        </p:txBody>
      </p:sp>
      <p:sp>
        <p:nvSpPr>
          <p:cNvPr id="926" name="Google Shape;926;p76"/>
          <p:cNvSpPr txBox="1"/>
          <p:nvPr/>
        </p:nvSpPr>
        <p:spPr>
          <a:xfrm>
            <a:off x="457200" y="6248400"/>
            <a:ext cx="8229600" cy="4724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Source:</a:t>
            </a:r>
            <a:endParaRPr/>
          </a:p>
        </p:txBody>
      </p:sp>
      <p:sp>
        <p:nvSpPr>
          <p:cNvPr id="927" name="Google Shape;927;p76"/>
          <p:cNvSpPr txBox="1"/>
          <p:nvPr/>
        </p:nvSpPr>
        <p:spPr>
          <a:xfrm>
            <a:off x="457200" y="3581400"/>
            <a:ext cx="8229600" cy="13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Brief explanation: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77"/>
          <p:cNvSpPr txBox="1">
            <a:spLocks noGrp="1"/>
          </p:cNvSpPr>
          <p:nvPr>
            <p:ph type="title"/>
          </p:nvPr>
        </p:nvSpPr>
        <p:spPr>
          <a:xfrm>
            <a:off x="597408" y="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a:t>Real-life Example 3</a:t>
            </a:r>
            <a:endParaRPr/>
          </a:p>
        </p:txBody>
      </p:sp>
      <p:sp>
        <p:nvSpPr>
          <p:cNvPr id="933" name="Google Shape;933;p77"/>
          <p:cNvSpPr txBox="1">
            <a:spLocks noGrp="1"/>
          </p:cNvSpPr>
          <p:nvPr>
            <p:ph type="body" idx="1"/>
          </p:nvPr>
        </p:nvSpPr>
        <p:spPr>
          <a:xfrm>
            <a:off x="457200" y="1447800"/>
            <a:ext cx="8229600" cy="13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a:t>Input the text/picture here. </a:t>
            </a:r>
            <a:endParaRPr/>
          </a:p>
        </p:txBody>
      </p:sp>
      <p:sp>
        <p:nvSpPr>
          <p:cNvPr id="934" name="Google Shape;934;p77"/>
          <p:cNvSpPr txBox="1"/>
          <p:nvPr/>
        </p:nvSpPr>
        <p:spPr>
          <a:xfrm>
            <a:off x="457200" y="6248400"/>
            <a:ext cx="8229600" cy="4724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Source:</a:t>
            </a:r>
            <a:endParaRPr/>
          </a:p>
        </p:txBody>
      </p:sp>
      <p:sp>
        <p:nvSpPr>
          <p:cNvPr id="935" name="Google Shape;935;p77"/>
          <p:cNvSpPr txBox="1"/>
          <p:nvPr/>
        </p:nvSpPr>
        <p:spPr>
          <a:xfrm>
            <a:off x="457200" y="3581400"/>
            <a:ext cx="8229600" cy="13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Brief explanation: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78"/>
          <p:cNvSpPr txBox="1">
            <a:spLocks noGrp="1"/>
          </p:cNvSpPr>
          <p:nvPr>
            <p:ph type="title"/>
          </p:nvPr>
        </p:nvSpPr>
        <p:spPr>
          <a:xfrm>
            <a:off x="597408" y="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a:t>Real-life Example 4</a:t>
            </a:r>
            <a:endParaRPr/>
          </a:p>
        </p:txBody>
      </p:sp>
      <p:sp>
        <p:nvSpPr>
          <p:cNvPr id="941" name="Google Shape;941;p78"/>
          <p:cNvSpPr txBox="1">
            <a:spLocks noGrp="1"/>
          </p:cNvSpPr>
          <p:nvPr>
            <p:ph type="body" idx="1"/>
          </p:nvPr>
        </p:nvSpPr>
        <p:spPr>
          <a:xfrm>
            <a:off x="457200" y="1447800"/>
            <a:ext cx="8229600" cy="13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a:t>Input the text/picture here. </a:t>
            </a:r>
            <a:endParaRPr/>
          </a:p>
        </p:txBody>
      </p:sp>
      <p:sp>
        <p:nvSpPr>
          <p:cNvPr id="942" name="Google Shape;942;p78"/>
          <p:cNvSpPr txBox="1"/>
          <p:nvPr/>
        </p:nvSpPr>
        <p:spPr>
          <a:xfrm>
            <a:off x="457200" y="6248400"/>
            <a:ext cx="8229600" cy="4724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Source:</a:t>
            </a:r>
            <a:endParaRPr/>
          </a:p>
        </p:txBody>
      </p:sp>
      <p:sp>
        <p:nvSpPr>
          <p:cNvPr id="943" name="Google Shape;943;p78"/>
          <p:cNvSpPr txBox="1"/>
          <p:nvPr/>
        </p:nvSpPr>
        <p:spPr>
          <a:xfrm>
            <a:off x="457200" y="3581400"/>
            <a:ext cx="8229600" cy="13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Brief explanation: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79"/>
          <p:cNvSpPr txBox="1">
            <a:spLocks noGrp="1"/>
          </p:cNvSpPr>
          <p:nvPr>
            <p:ph type="title"/>
          </p:nvPr>
        </p:nvSpPr>
        <p:spPr>
          <a:xfrm>
            <a:off x="607240" y="13716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dirty="0"/>
              <a:t>Real-life Example 5</a:t>
            </a:r>
            <a:endParaRPr dirty="0"/>
          </a:p>
        </p:txBody>
      </p:sp>
      <p:sp>
        <p:nvSpPr>
          <p:cNvPr id="949" name="Google Shape;949;p79"/>
          <p:cNvSpPr txBox="1">
            <a:spLocks noGrp="1"/>
          </p:cNvSpPr>
          <p:nvPr>
            <p:ph type="body" idx="1"/>
          </p:nvPr>
        </p:nvSpPr>
        <p:spPr>
          <a:xfrm>
            <a:off x="457200" y="1447800"/>
            <a:ext cx="8229600" cy="13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a:t>Input the text/picture here. </a:t>
            </a:r>
            <a:endParaRPr/>
          </a:p>
        </p:txBody>
      </p:sp>
      <p:sp>
        <p:nvSpPr>
          <p:cNvPr id="950" name="Google Shape;950;p79"/>
          <p:cNvSpPr txBox="1"/>
          <p:nvPr/>
        </p:nvSpPr>
        <p:spPr>
          <a:xfrm>
            <a:off x="457200" y="6248400"/>
            <a:ext cx="8229600" cy="4724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Source:</a:t>
            </a:r>
            <a:endParaRPr/>
          </a:p>
        </p:txBody>
      </p:sp>
      <p:sp>
        <p:nvSpPr>
          <p:cNvPr id="951" name="Google Shape;951;p79"/>
          <p:cNvSpPr txBox="1"/>
          <p:nvPr/>
        </p:nvSpPr>
        <p:spPr>
          <a:xfrm>
            <a:off x="457200" y="3581400"/>
            <a:ext cx="8229600" cy="13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Brief explanation: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02;p73">
            <a:extLst>
              <a:ext uri="{FF2B5EF4-FFF2-40B4-BE49-F238E27FC236}">
                <a16:creationId xmlns:a16="http://schemas.microsoft.com/office/drawing/2014/main" id="{4440B63D-3979-E666-5A3D-9782D4BB6459}"/>
              </a:ext>
            </a:extLst>
          </p:cNvPr>
          <p:cNvSpPr txBox="1"/>
          <p:nvPr/>
        </p:nvSpPr>
        <p:spPr>
          <a:xfrm>
            <a:off x="560730" y="1060198"/>
            <a:ext cx="7696200"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vi-VN" sz="2800" b="1" dirty="0">
                <a:solidFill>
                  <a:schemeClr val="dk1"/>
                </a:solidFill>
                <a:latin typeface="Arial"/>
                <a:ea typeface="Arial"/>
                <a:cs typeface="Arial"/>
                <a:sym typeface="Arial"/>
              </a:rPr>
              <a:t>Link</a:t>
            </a:r>
            <a:r>
              <a:rPr lang="en-US" sz="2800" b="1" dirty="0">
                <a:solidFill>
                  <a:schemeClr val="dk1"/>
                </a:solidFill>
                <a:latin typeface="Arial"/>
                <a:ea typeface="Arial"/>
                <a:cs typeface="Arial"/>
                <a:sym typeface="Arial"/>
              </a:rPr>
              <a:t> to submit: </a:t>
            </a:r>
            <a:endParaRPr sz="2800" b="1" dirty="0">
              <a:solidFill>
                <a:schemeClr val="dk1"/>
              </a:solidFill>
              <a:latin typeface="Arial"/>
              <a:ea typeface="Arial"/>
              <a:cs typeface="Arial"/>
              <a:sym typeface="Arial"/>
            </a:endParaRPr>
          </a:p>
        </p:txBody>
      </p:sp>
      <p:sp>
        <p:nvSpPr>
          <p:cNvPr id="5" name="TextBox 4">
            <a:extLst>
              <a:ext uri="{FF2B5EF4-FFF2-40B4-BE49-F238E27FC236}">
                <a16:creationId xmlns:a16="http://schemas.microsoft.com/office/drawing/2014/main" id="{3710F2C2-314C-ED96-A5FF-527102ECF71C}"/>
              </a:ext>
            </a:extLst>
          </p:cNvPr>
          <p:cNvSpPr txBox="1"/>
          <p:nvPr/>
        </p:nvSpPr>
        <p:spPr>
          <a:xfrm>
            <a:off x="1199536" y="2443128"/>
            <a:ext cx="6218903" cy="1569660"/>
          </a:xfrm>
          <a:prstGeom prst="rect">
            <a:avLst/>
          </a:prstGeom>
          <a:noFill/>
        </p:spPr>
        <p:txBody>
          <a:bodyPr wrap="square">
            <a:spAutoFit/>
          </a:bodyPr>
          <a:lstStyle/>
          <a:p>
            <a:pPr rtl="0">
              <a:spcBef>
                <a:spcPts val="0"/>
              </a:spcBef>
              <a:spcAft>
                <a:spcPts val="0"/>
              </a:spcAft>
            </a:pPr>
            <a:r>
              <a:rPr lang="fr-FR" sz="2400" b="1" i="0" u="none" strike="noStrike" dirty="0" err="1">
                <a:solidFill>
                  <a:srgbClr val="000000"/>
                </a:solidFill>
                <a:effectLst/>
                <a:latin typeface="Arial" panose="020B0604020202020204" pitchFamily="34" charset="0"/>
              </a:rPr>
              <a:t>Chapter</a:t>
            </a:r>
            <a:r>
              <a:rPr lang="fr-FR" sz="2400" b="1" i="0" u="none" strike="noStrike" dirty="0">
                <a:solidFill>
                  <a:srgbClr val="000000"/>
                </a:solidFill>
                <a:effectLst/>
                <a:latin typeface="Arial" panose="020B0604020202020204" pitchFamily="34" charset="0"/>
              </a:rPr>
              <a:t> 1: </a:t>
            </a:r>
          </a:p>
          <a:p>
            <a:pPr rtl="0">
              <a:spcBef>
                <a:spcPts val="0"/>
              </a:spcBef>
              <a:spcAft>
                <a:spcPts val="0"/>
              </a:spcAft>
            </a:pPr>
            <a:endParaRPr lang="fr-FR" sz="2400" b="1" dirty="0">
              <a:latin typeface="Arial" panose="020B0604020202020204" pitchFamily="34" charset="0"/>
            </a:endParaRPr>
          </a:p>
          <a:p>
            <a:br>
              <a:rPr lang="fr-FR" sz="2400" dirty="0"/>
            </a:br>
            <a:endParaRPr lang="en-US" sz="2400" dirty="0"/>
          </a:p>
        </p:txBody>
      </p:sp>
      <p:sp>
        <p:nvSpPr>
          <p:cNvPr id="3" name="TextBox 2">
            <a:extLst>
              <a:ext uri="{FF2B5EF4-FFF2-40B4-BE49-F238E27FC236}">
                <a16:creationId xmlns:a16="http://schemas.microsoft.com/office/drawing/2014/main" id="{7134D602-A7D0-6D53-1015-B0C016958718}"/>
              </a:ext>
            </a:extLst>
          </p:cNvPr>
          <p:cNvSpPr txBox="1"/>
          <p:nvPr/>
        </p:nvSpPr>
        <p:spPr>
          <a:xfrm>
            <a:off x="2064119" y="3325912"/>
            <a:ext cx="5354320" cy="400110"/>
          </a:xfrm>
          <a:prstGeom prst="rect">
            <a:avLst/>
          </a:prstGeom>
          <a:noFill/>
        </p:spPr>
        <p:txBody>
          <a:bodyPr wrap="square">
            <a:spAutoFit/>
          </a:bodyPr>
          <a:lstStyle/>
          <a:p>
            <a:r>
              <a:rPr lang="en-US" sz="2000" b="1" dirty="0"/>
              <a:t>https://</a:t>
            </a:r>
            <a:r>
              <a:rPr lang="en-US" sz="2000" b="1" dirty="0" err="1"/>
              <a:t>forms.gle</a:t>
            </a:r>
            <a:r>
              <a:rPr lang="en-US" sz="2000" b="1" dirty="0"/>
              <a:t>/</a:t>
            </a:r>
            <a:r>
              <a:rPr lang="en-US" sz="2000" b="1" dirty="0" err="1"/>
              <a:t>JZbYnm5yRpYMKxmf6</a:t>
            </a:r>
            <a:endParaRPr lang="en-US" sz="2000" b="1" dirty="0"/>
          </a:p>
        </p:txBody>
      </p:sp>
    </p:spTree>
    <p:extLst>
      <p:ext uri="{BB962C8B-B14F-4D97-AF65-F5344CB8AC3E}">
        <p14:creationId xmlns:p14="http://schemas.microsoft.com/office/powerpoint/2010/main" val="42185040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E7BD-A24A-8B5F-FF6A-3C665A1AB8E7}"/>
              </a:ext>
            </a:extLst>
          </p:cNvPr>
          <p:cNvSpPr>
            <a:spLocks noGrp="1"/>
          </p:cNvSpPr>
          <p:nvPr>
            <p:ph type="title"/>
          </p:nvPr>
        </p:nvSpPr>
        <p:spPr>
          <a:xfrm>
            <a:off x="555523" y="335010"/>
            <a:ext cx="8229600" cy="868363"/>
          </a:xfrm>
        </p:spPr>
        <p:txBody>
          <a:bodyPr/>
          <a:lstStyle/>
          <a:p>
            <a:r>
              <a:rPr lang="en-US" sz="2800" dirty="0"/>
              <a:t>Attendance check (3 minutes)</a:t>
            </a:r>
          </a:p>
        </p:txBody>
      </p:sp>
      <p:pic>
        <p:nvPicPr>
          <p:cNvPr id="3" name="Picture 2">
            <a:extLst>
              <a:ext uri="{FF2B5EF4-FFF2-40B4-BE49-F238E27FC236}">
                <a16:creationId xmlns:a16="http://schemas.microsoft.com/office/drawing/2014/main" id="{A0E3B382-093D-8ADD-255D-F2049DD63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080" y="1973263"/>
            <a:ext cx="35306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2702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955"/>
        <p:cNvGrpSpPr/>
        <p:nvPr/>
      </p:nvGrpSpPr>
      <p:grpSpPr>
        <a:xfrm>
          <a:off x="0" y="0"/>
          <a:ext cx="0" cy="0"/>
          <a:chOff x="0" y="0"/>
          <a:chExt cx="0" cy="0"/>
        </a:xfrm>
      </p:grpSpPr>
      <p:sp>
        <p:nvSpPr>
          <p:cNvPr id="956" name="Google Shape;956;p80"/>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cap="none"/>
          </a:p>
        </p:txBody>
      </p:sp>
      <p:pic>
        <p:nvPicPr>
          <p:cNvPr id="957" name="Google Shape;957;p80"/>
          <p:cNvPicPr preferRelativeResize="0"/>
          <p:nvPr/>
        </p:nvPicPr>
        <p:blipFill rotWithShape="1">
          <a:blip r:embed="rId3">
            <a:alphaModFix/>
          </a:blip>
          <a:srcRect/>
          <a:stretch/>
        </p:blipFill>
        <p:spPr>
          <a:xfrm>
            <a:off x="2438400" y="2316791"/>
            <a:ext cx="4567237" cy="2604457"/>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pic>
        <p:nvPicPr>
          <p:cNvPr id="329" name="Google Shape;329;p10"/>
          <p:cNvPicPr preferRelativeResize="0"/>
          <p:nvPr/>
        </p:nvPicPr>
        <p:blipFill rotWithShape="1">
          <a:blip r:embed="rId3">
            <a:alphaModFix/>
          </a:blip>
          <a:srcRect/>
          <a:stretch/>
        </p:blipFill>
        <p:spPr>
          <a:xfrm>
            <a:off x="1689941" y="1766887"/>
            <a:ext cx="5764121" cy="3324225"/>
          </a:xfrm>
          <a:prstGeom prst="rect">
            <a:avLst/>
          </a:prstGeom>
          <a:noFill/>
          <a:ln>
            <a:noFill/>
          </a:ln>
          <a:effectLst>
            <a:outerShdw blurRad="292100" dist="139700" dir="2700000" algn="tl" rotWithShape="0">
              <a:srgbClr val="333333">
                <a:alpha val="64705"/>
              </a:srgbClr>
            </a:outerShdw>
          </a:effectLst>
        </p:spPr>
      </p:pic>
      <p:sp>
        <p:nvSpPr>
          <p:cNvPr id="330" name="Google Shape;330;p10"/>
          <p:cNvSpPr txBox="1">
            <a:spLocks noGrp="1"/>
          </p:cNvSpPr>
          <p:nvPr>
            <p:ph type="body" idx="4294967295"/>
          </p:nvPr>
        </p:nvSpPr>
        <p:spPr>
          <a:xfrm>
            <a:off x="0" y="334963"/>
            <a:ext cx="8686800" cy="808037"/>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SzPts val="3200"/>
              <a:buFont typeface="Noto Sans Symbols"/>
              <a:buNone/>
            </a:pPr>
            <a:r>
              <a:rPr lang="en-US"/>
              <a:t>Let’s take the first step into Critical Thinking</a:t>
            </a:r>
            <a:endParaRPr/>
          </a:p>
        </p:txBody>
      </p:sp>
      <p:pic>
        <p:nvPicPr>
          <p:cNvPr id="331" name="Google Shape;331;p10"/>
          <p:cNvPicPr preferRelativeResize="0"/>
          <p:nvPr/>
        </p:nvPicPr>
        <p:blipFill rotWithShape="1">
          <a:blip r:embed="rId4">
            <a:alphaModFix/>
          </a:blip>
          <a:srcRect/>
          <a:stretch/>
        </p:blipFill>
        <p:spPr>
          <a:xfrm>
            <a:off x="1689941" y="1766888"/>
            <a:ext cx="5764121" cy="3704748"/>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00TGp_globalcity_light_ani">
  <a:themeElements>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1856</TotalTime>
  <Words>2941</Words>
  <Application>Microsoft Office PowerPoint</Application>
  <PresentationFormat>On-screen Show (4:3)</PresentationFormat>
  <Paragraphs>425</Paragraphs>
  <Slides>89</Slides>
  <Notes>80</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Raleway</vt:lpstr>
      <vt:lpstr>Noto Sans Symbols</vt:lpstr>
      <vt:lpstr>Century Gothic</vt:lpstr>
      <vt:lpstr>-apple-system</vt:lpstr>
      <vt:lpstr>Libre Franklin Medium</vt:lpstr>
      <vt:lpstr>Wingdings</vt:lpstr>
      <vt:lpstr>Arial</vt:lpstr>
      <vt:lpstr>Libre Franklin</vt:lpstr>
      <vt:lpstr>Quattrocento Sans</vt:lpstr>
      <vt:lpstr>Times New Roman</vt:lpstr>
      <vt:lpstr>Verdana</vt:lpstr>
      <vt:lpstr>400TGp_globalcity_light_ani</vt:lpstr>
      <vt:lpstr>Welcome,  my IU critical thinkers ☺  </vt:lpstr>
      <vt:lpstr>PowerPoint Presentation</vt:lpstr>
      <vt:lpstr>COURSE SUPPORT </vt:lpstr>
      <vt:lpstr>COURSE DESCRIPTION </vt:lpstr>
      <vt:lpstr>PowerPoint Presentation</vt:lpstr>
      <vt:lpstr>PowerPoint Presentation</vt:lpstr>
      <vt:lpstr>PowerPoint Presentation</vt:lpstr>
      <vt:lpstr>PowerPoint Presentation</vt:lpstr>
      <vt:lpstr>PowerPoint Presentation</vt:lpstr>
      <vt:lpstr>Connect the 9 dots with 4 lines  without lifting your pen.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Accuracy vs. Precision</vt:lpstr>
      <vt:lpstr>Precise or accurate?</vt:lpstr>
      <vt:lpstr>PowerPoint Presentation</vt:lpstr>
      <vt:lpstr>Which is more precise?</vt:lpstr>
      <vt:lpstr>PowerPoint Presentation</vt:lpstr>
      <vt:lpstr>Can you solve this problem?</vt:lpstr>
      <vt:lpstr>Can you answer the teacher’s question?</vt:lpstr>
      <vt:lpstr>PowerPoint Presentation</vt:lpstr>
      <vt:lpstr>PowerPoint Presentation</vt:lpstr>
      <vt:lpstr>PowerPoint Presentation</vt:lpstr>
      <vt:lpstr>Do you agree with the teacher’s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your turn:   Which standard is missing?</vt:lpstr>
      <vt:lpstr>Which standard is missing?</vt:lpstr>
      <vt:lpstr>Which standard is missing?</vt:lpstr>
      <vt:lpstr>Which standard is missing?</vt:lpstr>
      <vt:lpstr>Which standard is missing/present?</vt:lpstr>
      <vt:lpstr>Which standard is missing/present?</vt:lpstr>
      <vt:lpstr>Which standard is missing?</vt:lpstr>
      <vt:lpstr>Which standard is missing?</vt:lpstr>
      <vt:lpstr>Which standard is missing?</vt:lpstr>
      <vt:lpstr>Which standard is missing?</vt:lpstr>
      <vt:lpstr>Which standard is missing?</vt:lpstr>
      <vt:lpstr>PowerPoint Presentation</vt:lpstr>
      <vt:lpstr>PowerPoint Presentation</vt:lpstr>
      <vt:lpstr>PowerPoint Presentation</vt:lpstr>
      <vt:lpstr>3. BENEFITS OF CRITICAL THINKING </vt:lpstr>
      <vt:lpstr>PowerPoint Presentation</vt:lpstr>
      <vt:lpstr>PowerPoint Presentation</vt:lpstr>
      <vt:lpstr>PowerPoint Presentation</vt:lpstr>
      <vt:lpstr>4. MAJOR BARRIERS TO CRITICAL THINKING    </vt:lpstr>
      <vt:lpstr>EGOCENTRISM</vt:lpstr>
      <vt:lpstr>SOCIOCENTRISM</vt:lpstr>
      <vt:lpstr>UNWARRANTED ASSUMPTION</vt:lpstr>
      <vt:lpstr>STEREOTYPE</vt:lpstr>
      <vt:lpstr>Task: Analyze the stereotype and unwarranted assumption</vt:lpstr>
      <vt:lpstr>RELATIVISM</vt:lpstr>
      <vt:lpstr>WISHFUL THINKING </vt:lpstr>
      <vt:lpstr>PowerPoint Presentation</vt:lpstr>
      <vt:lpstr>5. Characteristics of a critical thinker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of Chapter 1</vt:lpstr>
      <vt:lpstr>ASSIGNMENT</vt:lpstr>
      <vt:lpstr>Real-life Example </vt:lpstr>
      <vt:lpstr>Group number</vt:lpstr>
      <vt:lpstr>Real-life Example 1</vt:lpstr>
      <vt:lpstr>Real-life Example 2</vt:lpstr>
      <vt:lpstr>Real-life Example 3</vt:lpstr>
      <vt:lpstr>Real-life Example 4</vt:lpstr>
      <vt:lpstr>Real-life Example 5</vt:lpstr>
      <vt:lpstr>PowerPoint Presentation</vt:lpstr>
      <vt:lpstr>Attendance check (3 minutes)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my IU critical thinkers ☺</dc:title>
  <dc:creator>Admin</dc:creator>
  <cp:lastModifiedBy>DO MINH DUY</cp:lastModifiedBy>
  <cp:revision>45</cp:revision>
  <dcterms:created xsi:type="dcterms:W3CDTF">2012-08-17T22:58:34Z</dcterms:created>
  <dcterms:modified xsi:type="dcterms:W3CDTF">2024-03-16T18:16:26Z</dcterms:modified>
</cp:coreProperties>
</file>